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4"/>
  </p:notesMasterIdLst>
  <p:sldIdLst>
    <p:sldId id="392" r:id="rId2"/>
    <p:sldId id="299" r:id="rId3"/>
    <p:sldId id="393" r:id="rId4"/>
    <p:sldId id="377" r:id="rId5"/>
    <p:sldId id="347" r:id="rId6"/>
    <p:sldId id="256" r:id="rId7"/>
    <p:sldId id="398" r:id="rId8"/>
    <p:sldId id="378" r:id="rId9"/>
    <p:sldId id="386" r:id="rId10"/>
    <p:sldId id="348" r:id="rId11"/>
    <p:sldId id="349" r:id="rId12"/>
    <p:sldId id="406" r:id="rId13"/>
    <p:sldId id="351" r:id="rId14"/>
    <p:sldId id="350" r:id="rId15"/>
    <p:sldId id="387" r:id="rId16"/>
    <p:sldId id="388" r:id="rId17"/>
    <p:sldId id="399" r:id="rId18"/>
    <p:sldId id="352" r:id="rId19"/>
    <p:sldId id="353" r:id="rId20"/>
    <p:sldId id="266" r:id="rId21"/>
    <p:sldId id="258" r:id="rId22"/>
    <p:sldId id="382" r:id="rId23"/>
    <p:sldId id="305" r:id="rId24"/>
    <p:sldId id="381" r:id="rId25"/>
    <p:sldId id="395" r:id="rId26"/>
    <p:sldId id="396" r:id="rId27"/>
    <p:sldId id="309" r:id="rId28"/>
    <p:sldId id="384" r:id="rId29"/>
    <p:sldId id="402" r:id="rId30"/>
    <p:sldId id="379" r:id="rId31"/>
    <p:sldId id="273" r:id="rId32"/>
    <p:sldId id="301" r:id="rId33"/>
    <p:sldId id="286" r:id="rId34"/>
    <p:sldId id="275" r:id="rId35"/>
    <p:sldId id="405" r:id="rId36"/>
    <p:sldId id="390" r:id="rId37"/>
    <p:sldId id="400" r:id="rId38"/>
    <p:sldId id="276" r:id="rId39"/>
    <p:sldId id="302" r:id="rId40"/>
    <p:sldId id="308" r:id="rId41"/>
    <p:sldId id="303" r:id="rId42"/>
    <p:sldId id="364" r:id="rId43"/>
    <p:sldId id="277" r:id="rId44"/>
    <p:sldId id="279" r:id="rId45"/>
    <p:sldId id="282" r:id="rId46"/>
    <p:sldId id="365" r:id="rId47"/>
    <p:sldId id="283" r:id="rId48"/>
    <p:sldId id="366" r:id="rId49"/>
    <p:sldId id="284" r:id="rId50"/>
    <p:sldId id="288" r:id="rId51"/>
    <p:sldId id="401" r:id="rId52"/>
    <p:sldId id="367" r:id="rId53"/>
    <p:sldId id="368" r:id="rId54"/>
    <p:sldId id="369" r:id="rId55"/>
    <p:sldId id="370" r:id="rId56"/>
    <p:sldId id="289" r:id="rId57"/>
    <p:sldId id="307" r:id="rId58"/>
    <p:sldId id="304" r:id="rId59"/>
    <p:sldId id="372" r:id="rId60"/>
    <p:sldId id="290" r:id="rId61"/>
    <p:sldId id="291" r:id="rId62"/>
    <p:sldId id="306" r:id="rId63"/>
    <p:sldId id="413" r:id="rId64"/>
    <p:sldId id="403" r:id="rId65"/>
    <p:sldId id="312" r:id="rId66"/>
    <p:sldId id="397" r:id="rId67"/>
    <p:sldId id="292" r:id="rId68"/>
    <p:sldId id="297" r:id="rId69"/>
    <p:sldId id="314" r:id="rId70"/>
    <p:sldId id="408" r:id="rId71"/>
    <p:sldId id="410" r:id="rId72"/>
    <p:sldId id="407" r:id="rId73"/>
    <p:sldId id="354" r:id="rId74"/>
    <p:sldId id="298" r:id="rId75"/>
    <p:sldId id="356" r:id="rId76"/>
    <p:sldId id="310" r:id="rId77"/>
    <p:sldId id="313" r:id="rId78"/>
    <p:sldId id="311" r:id="rId79"/>
    <p:sldId id="412" r:id="rId80"/>
    <p:sldId id="394" r:id="rId81"/>
    <p:sldId id="293" r:id="rId82"/>
    <p:sldId id="409" r:id="rId83"/>
    <p:sldId id="315" r:id="rId84"/>
    <p:sldId id="355" r:id="rId85"/>
    <p:sldId id="317" r:id="rId86"/>
    <p:sldId id="318" r:id="rId87"/>
    <p:sldId id="319" r:id="rId88"/>
    <p:sldId id="324" r:id="rId89"/>
    <p:sldId id="320" r:id="rId90"/>
    <p:sldId id="411" r:id="rId91"/>
    <p:sldId id="323" r:id="rId92"/>
    <p:sldId id="345" r:id="rId93"/>
    <p:sldId id="326" r:id="rId94"/>
    <p:sldId id="416" r:id="rId95"/>
    <p:sldId id="414" r:id="rId96"/>
    <p:sldId id="328" r:id="rId97"/>
    <p:sldId id="321" r:id="rId98"/>
    <p:sldId id="415" r:id="rId99"/>
    <p:sldId id="332" r:id="rId100"/>
    <p:sldId id="327" r:id="rId101"/>
    <p:sldId id="334" r:id="rId102"/>
    <p:sldId id="335" r:id="rId103"/>
    <p:sldId id="338" r:id="rId104"/>
    <p:sldId id="339" r:id="rId105"/>
    <p:sldId id="333" r:id="rId106"/>
    <p:sldId id="340" r:id="rId107"/>
    <p:sldId id="375" r:id="rId108"/>
    <p:sldId id="329" r:id="rId109"/>
    <p:sldId id="330" r:id="rId110"/>
    <p:sldId id="389" r:id="rId111"/>
    <p:sldId id="331" r:id="rId112"/>
    <p:sldId id="342" r:id="rId113"/>
    <p:sldId id="346" r:id="rId114"/>
    <p:sldId id="417" r:id="rId115"/>
    <p:sldId id="337" r:id="rId116"/>
    <p:sldId id="341" r:id="rId117"/>
    <p:sldId id="376" r:id="rId118"/>
    <p:sldId id="343" r:id="rId119"/>
    <p:sldId id="362" r:id="rId120"/>
    <p:sldId id="294" r:id="rId121"/>
    <p:sldId id="428" r:id="rId122"/>
    <p:sldId id="430" r:id="rId123"/>
    <p:sldId id="431" r:id="rId124"/>
    <p:sldId id="363" r:id="rId125"/>
    <p:sldId id="429" r:id="rId126"/>
    <p:sldId id="432" r:id="rId127"/>
    <p:sldId id="419" r:id="rId128"/>
    <p:sldId id="357" r:id="rId129"/>
    <p:sldId id="296" r:id="rId130"/>
    <p:sldId id="295" r:id="rId131"/>
    <p:sldId id="418" r:id="rId132"/>
    <p:sldId id="426" r:id="rId133"/>
    <p:sldId id="427" r:id="rId134"/>
    <p:sldId id="358" r:id="rId135"/>
    <p:sldId id="359" r:id="rId136"/>
    <p:sldId id="360" r:id="rId137"/>
    <p:sldId id="420" r:id="rId138"/>
    <p:sldId id="425" r:id="rId139"/>
    <p:sldId id="424" r:id="rId140"/>
    <p:sldId id="423" r:id="rId141"/>
    <p:sldId id="422" r:id="rId142"/>
    <p:sldId id="272" r:id="rId143"/>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40" autoAdjust="0"/>
  </p:normalViewPr>
  <p:slideViewPr>
    <p:cSldViewPr>
      <p:cViewPr>
        <p:scale>
          <a:sx n="53" d="100"/>
          <a:sy n="53" d="100"/>
        </p:scale>
        <p:origin x="-109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63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837" cy="497126"/>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idx="1"/>
          </p:nvPr>
        </p:nvSpPr>
        <p:spPr>
          <a:xfrm>
            <a:off x="3829762" y="1"/>
            <a:ext cx="2929837" cy="497126"/>
          </a:xfrm>
          <a:prstGeom prst="rect">
            <a:avLst/>
          </a:prstGeom>
        </p:spPr>
        <p:txBody>
          <a:bodyPr vert="horz" lIns="93662" tIns="46831" rIns="93662" bIns="46831" rtlCol="0"/>
          <a:lstStyle>
            <a:lvl1pPr algn="r">
              <a:defRPr sz="1200"/>
            </a:lvl1pPr>
          </a:lstStyle>
          <a:p>
            <a:fld id="{D6D48767-ABCA-48A0-B639-FE29888E7C18}" type="datetimeFigureOut">
              <a:rPr lang="en-US" smtClean="0"/>
              <a:pPr/>
              <a:t>9/15/2010</a:t>
            </a:fld>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3662" tIns="46831" rIns="93662" bIns="46831" rtlCol="0" anchor="ctr"/>
          <a:lstStyle/>
          <a:p>
            <a:endParaRPr lang="en-US"/>
          </a:p>
        </p:txBody>
      </p:sp>
      <p:sp>
        <p:nvSpPr>
          <p:cNvPr id="5" name="Notes Placeholder 4"/>
          <p:cNvSpPr>
            <a:spLocks noGrp="1"/>
          </p:cNvSpPr>
          <p:nvPr>
            <p:ph type="body" sz="quarter" idx="3"/>
          </p:nvPr>
        </p:nvSpPr>
        <p:spPr>
          <a:xfrm>
            <a:off x="676117" y="4722693"/>
            <a:ext cx="5408930" cy="4474131"/>
          </a:xfrm>
          <a:prstGeom prst="rect">
            <a:avLst/>
          </a:prstGeom>
        </p:spPr>
        <p:txBody>
          <a:bodyPr vert="horz" lIns="93662" tIns="46831" rIns="93662" bIns="468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29837" cy="497126"/>
          </a:xfrm>
          <a:prstGeom prst="rect">
            <a:avLst/>
          </a:prstGeom>
        </p:spPr>
        <p:txBody>
          <a:bodyPr vert="horz" lIns="93662" tIns="46831" rIns="93662" bIns="46831" rtlCol="0" anchor="b"/>
          <a:lstStyle>
            <a:lvl1pPr algn="l">
              <a:defRPr sz="1200"/>
            </a:lvl1pPr>
          </a:lstStyle>
          <a:p>
            <a:endParaRPr lang="en-US"/>
          </a:p>
        </p:txBody>
      </p:sp>
      <p:sp>
        <p:nvSpPr>
          <p:cNvPr id="7" name="Slide Number Placeholder 6"/>
          <p:cNvSpPr>
            <a:spLocks noGrp="1"/>
          </p:cNvSpPr>
          <p:nvPr>
            <p:ph type="sldNum" sz="quarter" idx="5"/>
          </p:nvPr>
        </p:nvSpPr>
        <p:spPr>
          <a:xfrm>
            <a:off x="3829762" y="9443662"/>
            <a:ext cx="2929837" cy="497126"/>
          </a:xfrm>
          <a:prstGeom prst="rect">
            <a:avLst/>
          </a:prstGeom>
        </p:spPr>
        <p:txBody>
          <a:bodyPr vert="horz" lIns="93662" tIns="46831" rIns="93662" bIns="46831" rtlCol="0" anchor="b"/>
          <a:lstStyle>
            <a:lvl1pPr algn="r">
              <a:defRPr sz="1200"/>
            </a:lvl1pPr>
          </a:lstStyle>
          <a:p>
            <a:fld id="{81E8D853-DC88-4B7B-8722-3C23FD4DC1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E8D853-DC88-4B7B-8722-3C23FD4DC1AB}"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E8D853-DC88-4B7B-8722-3C23FD4DC1AB}"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E8D853-DC88-4B7B-8722-3C23FD4DC1AB}" type="slidenum">
              <a:rPr lang="en-US" smtClean="0"/>
              <a:pPr/>
              <a:t>68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E8D853-DC88-4B7B-8722-3C23FD4DC1AB}" type="slidenum">
              <a:rPr lang="en-US" smtClean="0"/>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E8D853-DC88-4B7B-8722-3C23FD4DC1AB}" type="slidenum">
              <a:rPr lang="en-US" smtClean="0"/>
              <a:pPr/>
              <a:t>72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E8D853-DC88-4B7B-8722-3C23FD4DC1AB}" type="slidenum">
              <a:rPr lang="en-US" smtClean="0"/>
              <a:pPr/>
              <a:t>79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9BAC52B-ACEF-4537-998B-A548558CC7A5}" type="datetimeFigureOut">
              <a:rPr lang="en-US" smtClean="0"/>
              <a:pPr/>
              <a:t>9/15/2010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A1F3715-0CF2-45ED-83D5-BB8F3E326F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BAC52B-ACEF-4537-998B-A548558CC7A5}"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3715-0CF2-45ED-83D5-BB8F3E326F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BAC52B-ACEF-4537-998B-A548558CC7A5}"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3715-0CF2-45ED-83D5-BB8F3E326F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9BAC52B-ACEF-4537-998B-A548558CC7A5}" type="datetimeFigureOut">
              <a:rPr lang="en-US" smtClean="0"/>
              <a:pPr/>
              <a:t>9/15/2010</a:t>
            </a:fld>
            <a:endParaRPr lang="en-US"/>
          </a:p>
        </p:txBody>
      </p:sp>
      <p:sp>
        <p:nvSpPr>
          <p:cNvPr id="9" name="Slide Number Placeholder 8"/>
          <p:cNvSpPr>
            <a:spLocks noGrp="1"/>
          </p:cNvSpPr>
          <p:nvPr>
            <p:ph type="sldNum" sz="quarter" idx="15"/>
          </p:nvPr>
        </p:nvSpPr>
        <p:spPr/>
        <p:txBody>
          <a:bodyPr rtlCol="0"/>
          <a:lstStyle/>
          <a:p>
            <a:fld id="{1A1F3715-0CF2-45ED-83D5-BB8F3E326FB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9BAC52B-ACEF-4537-998B-A548558CC7A5}" type="datetimeFigureOut">
              <a:rPr lang="en-US" smtClean="0"/>
              <a:pPr/>
              <a:t>9/15/2010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A1F3715-0CF2-45ED-83D5-BB8F3E326F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BAC52B-ACEF-4537-998B-A548558CC7A5}" type="datetimeFigureOut">
              <a:rPr lang="en-US" smtClean="0"/>
              <a:pPr/>
              <a:t>9/15/2010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F3715-0CF2-45ED-83D5-BB8F3E326FB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9BAC52B-ACEF-4537-998B-A548558CC7A5}" type="datetimeFigureOut">
              <a:rPr lang="en-US" smtClean="0"/>
              <a:pPr/>
              <a:t>9/15/2010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F3715-0CF2-45ED-83D5-BB8F3E326FB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9BAC52B-ACEF-4537-998B-A548558CC7A5}" type="datetimeFigureOut">
              <a:rPr lang="en-US" smtClean="0"/>
              <a:pPr/>
              <a:t>9/15/2010</a:t>
            </a:fld>
            <a:endParaRPr lang="en-US"/>
          </a:p>
        </p:txBody>
      </p:sp>
      <p:sp>
        <p:nvSpPr>
          <p:cNvPr id="7" name="Slide Number Placeholder 6"/>
          <p:cNvSpPr>
            <a:spLocks noGrp="1"/>
          </p:cNvSpPr>
          <p:nvPr>
            <p:ph type="sldNum" sz="quarter" idx="11"/>
          </p:nvPr>
        </p:nvSpPr>
        <p:spPr/>
        <p:txBody>
          <a:bodyPr rtlCol="0"/>
          <a:lstStyle/>
          <a:p>
            <a:fld id="{1A1F3715-0CF2-45ED-83D5-BB8F3E326FB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AC52B-ACEF-4537-998B-A548558CC7A5}" type="datetimeFigureOut">
              <a:rPr lang="en-US" smtClean="0"/>
              <a:pPr/>
              <a:t>9/15/2010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3715-0CF2-45ED-83D5-BB8F3E326F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9BAC52B-ACEF-4537-998B-A548558CC7A5}" type="datetimeFigureOut">
              <a:rPr lang="en-US" smtClean="0"/>
              <a:pPr/>
              <a:t>9/15/2010</a:t>
            </a:fld>
            <a:endParaRPr lang="en-US"/>
          </a:p>
        </p:txBody>
      </p:sp>
      <p:sp>
        <p:nvSpPr>
          <p:cNvPr id="22" name="Slide Number Placeholder 21"/>
          <p:cNvSpPr>
            <a:spLocks noGrp="1"/>
          </p:cNvSpPr>
          <p:nvPr>
            <p:ph type="sldNum" sz="quarter" idx="15"/>
          </p:nvPr>
        </p:nvSpPr>
        <p:spPr/>
        <p:txBody>
          <a:bodyPr rtlCol="0"/>
          <a:lstStyle/>
          <a:p>
            <a:fld id="{1A1F3715-0CF2-45ED-83D5-BB8F3E326FB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9BAC52B-ACEF-4537-998B-A548558CC7A5}" type="datetimeFigureOut">
              <a:rPr lang="en-US" smtClean="0"/>
              <a:pPr/>
              <a:t>9/15/2010</a:t>
            </a:fld>
            <a:endParaRPr lang="en-US"/>
          </a:p>
        </p:txBody>
      </p:sp>
      <p:sp>
        <p:nvSpPr>
          <p:cNvPr id="18" name="Slide Number Placeholder 17"/>
          <p:cNvSpPr>
            <a:spLocks noGrp="1"/>
          </p:cNvSpPr>
          <p:nvPr>
            <p:ph type="sldNum" sz="quarter" idx="11"/>
          </p:nvPr>
        </p:nvSpPr>
        <p:spPr/>
        <p:txBody>
          <a:bodyPr rtlCol="0"/>
          <a:lstStyle/>
          <a:p>
            <a:fld id="{1A1F3715-0CF2-45ED-83D5-BB8F3E326FB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BAC52B-ACEF-4537-998B-A548558CC7A5}" type="datetimeFigureOut">
              <a:rPr lang="en-US" smtClean="0"/>
              <a:pPr/>
              <a:t>9/15/2010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A1F3715-0CF2-45ED-83D5-BB8F3E326F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uptodate.com/online/content/topic.do?topicKey=drug_l_z/162031&amp;source=see_link" TargetMode="External"/><Relationship Id="rId2" Type="http://schemas.openxmlformats.org/officeDocument/2006/relationships/hyperlink" Target="http://www.uptodate.com/online/content/topic.do?topicKey=antenatl/10012&amp;source=see_link"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uptodate.com/online/content/topic.do?topicKey=drug_a_k/92788&amp;source=see_link"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uptodate.com/online/content/topic.do?topicKey=drug_a_k/6099&amp;source=see_link"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www.uptodate.com/online/content/topic.do?topicKey=drug_l_z/254457&amp;source=see_link"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143108" y="1928802"/>
            <a:ext cx="6072230"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i="1" cap="none" spc="0" dirty="0" smtClean="0">
                <a:ln/>
                <a:solidFill>
                  <a:schemeClr val="accent3"/>
                </a:solidFill>
                <a:effectLst/>
              </a:rPr>
              <a:t>Cancer and Pregnancy</a:t>
            </a:r>
            <a:endParaRPr lang="en-US" sz="5400" b="1" cap="none" spc="0" dirty="0">
              <a:ln/>
              <a:solidFill>
                <a:schemeClr val="accent3"/>
              </a:solidFill>
              <a:effectLst/>
            </a:endParaRPr>
          </a:p>
        </p:txBody>
      </p:sp>
      <p:sp>
        <p:nvSpPr>
          <p:cNvPr id="8" name="TextBox 7"/>
          <p:cNvSpPr txBox="1"/>
          <p:nvPr/>
        </p:nvSpPr>
        <p:spPr>
          <a:xfrm>
            <a:off x="2643174" y="5143512"/>
            <a:ext cx="2286016" cy="523220"/>
          </a:xfrm>
          <a:prstGeom prst="rect">
            <a:avLst/>
          </a:prstGeom>
          <a:solidFill>
            <a:schemeClr val="accent1"/>
          </a:solidFill>
        </p:spPr>
        <p:txBody>
          <a:bodyPr wrap="square" rtlCol="0">
            <a:spAutoFit/>
          </a:bodyPr>
          <a:lstStyle/>
          <a:p>
            <a:r>
              <a:rPr lang="en-US" sz="2800" dirty="0" smtClean="0"/>
              <a:t>Dr.yousefi</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571480"/>
            <a:ext cx="6858048" cy="4832092"/>
          </a:xfrm>
          <a:prstGeom prst="rect">
            <a:avLst/>
          </a:prstGeom>
        </p:spPr>
        <p:txBody>
          <a:bodyPr wrap="square">
            <a:spAutoFit/>
          </a:bodyPr>
          <a:lstStyle/>
          <a:p>
            <a:r>
              <a:rPr lang="en-US" sz="2800" b="1" dirty="0" smtClean="0"/>
              <a:t>therapeutic radiation often results in significant fetal exposure.</a:t>
            </a:r>
          </a:p>
          <a:p>
            <a:r>
              <a:rPr lang="en-US" sz="2800" b="1" dirty="0" smtClean="0"/>
              <a:t> The amount depends on the dose, tumor location, and field size. </a:t>
            </a:r>
          </a:p>
          <a:p>
            <a:endParaRPr lang="en-US" sz="2800" b="1" dirty="0" smtClean="0"/>
          </a:p>
          <a:p>
            <a:r>
              <a:rPr lang="en-US" sz="2800" b="1" dirty="0" smtClean="0"/>
              <a:t>Although the most susceptible </a:t>
            </a:r>
          </a:p>
          <a:p>
            <a:r>
              <a:rPr lang="en-US" sz="2800" b="1" dirty="0" smtClean="0"/>
              <a:t>period is during organogenesis,</a:t>
            </a:r>
          </a:p>
          <a:p>
            <a:endParaRPr lang="en-US" sz="2800" b="1" dirty="0" smtClean="0"/>
          </a:p>
          <a:p>
            <a:r>
              <a:rPr lang="en-US" sz="2800" b="1" dirty="0" smtClean="0"/>
              <a:t> there is no gestational age considered safe for therapeutic radiation exposure. </a:t>
            </a:r>
            <a:endParaRPr lang="en-US" sz="2800"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928794" y="500042"/>
            <a:ext cx="6215106" cy="1815882"/>
          </a:xfrm>
          <a:prstGeom prst="rect">
            <a:avLst/>
          </a:prstGeom>
        </p:spPr>
        <p:txBody>
          <a:bodyPr wrap="square">
            <a:spAutoFit/>
          </a:bodyPr>
          <a:lstStyle/>
          <a:p>
            <a:r>
              <a:rPr lang="en-US" sz="2800" b="1" dirty="0" smtClean="0"/>
              <a:t>The most common findings at surgery are benign dermoid cysts and serous or mucinous cystadenomas</a:t>
            </a:r>
            <a:endParaRPr lang="en-US" sz="2800" b="1"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1785918" y="642918"/>
            <a:ext cx="6672282" cy="1120795"/>
          </a:xfrm>
          <a:prstGeom prst="rect">
            <a:avLst/>
          </a:prstGeom>
        </p:spPr>
        <p:txBody>
          <a:bodyPr vert="horz" anchor="b">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effectLst/>
                <a:uLnTx/>
                <a:uFillTx/>
                <a:latin typeface="+mj-lt"/>
                <a:ea typeface="+mj-ea"/>
                <a:cs typeface="+mj-cs"/>
              </a:rPr>
              <a:t>Malignant most common ovarian tumor  in pregnancy </a:t>
            </a:r>
          </a:p>
        </p:txBody>
      </p:sp>
      <p:sp>
        <p:nvSpPr>
          <p:cNvPr id="4" name="Rectangle 3"/>
          <p:cNvSpPr txBox="1">
            <a:spLocks noChangeArrowheads="1"/>
          </p:cNvSpPr>
          <p:nvPr/>
        </p:nvSpPr>
        <p:spPr>
          <a:xfrm>
            <a:off x="1785918" y="1857365"/>
            <a:ext cx="6672282" cy="4238636"/>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Epithelial ovarian cancer (2/3  of tumors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Bordrerline ovarian tumor</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1800" b="1"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Dysgerminoma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Sex cord strumal tumor</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Krukenberg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250825" y="620713"/>
            <a:ext cx="7543800" cy="12954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small" spc="0" normalizeH="0" baseline="0" noProof="0" dirty="0" smtClean="0">
              <a:ln>
                <a:noFill/>
              </a:ln>
              <a:solidFill>
                <a:schemeClr val="tx2"/>
              </a:solidFill>
              <a:effectLst/>
              <a:uLnTx/>
              <a:uFillTx/>
              <a:latin typeface="+mj-lt"/>
              <a:ea typeface="+mj-ea"/>
              <a:cs typeface="+mj-cs"/>
            </a:endParaRPr>
          </a:p>
        </p:txBody>
      </p:sp>
      <p:sp>
        <p:nvSpPr>
          <p:cNvPr id="5" name="TextBox 4"/>
          <p:cNvSpPr txBox="1"/>
          <p:nvPr/>
        </p:nvSpPr>
        <p:spPr>
          <a:xfrm>
            <a:off x="1714480" y="357166"/>
            <a:ext cx="7072362" cy="4031873"/>
          </a:xfrm>
          <a:prstGeom prst="rect">
            <a:avLst/>
          </a:prstGeom>
          <a:noFill/>
        </p:spPr>
        <p:txBody>
          <a:bodyPr wrap="square" rtlCol="0">
            <a:spAutoFit/>
          </a:bodyPr>
          <a:lstStyle/>
          <a:p>
            <a:r>
              <a:rPr lang="en-US" sz="3200" b="1" dirty="0" smtClean="0"/>
              <a:t>Virilization tumor in pregnancy: sertoli–leydic cell</a:t>
            </a:r>
          </a:p>
          <a:p>
            <a:r>
              <a:rPr lang="en-US" sz="3200" b="1" dirty="0" smtClean="0"/>
              <a:t>Krukenberg </a:t>
            </a:r>
          </a:p>
          <a:p>
            <a:r>
              <a:rPr lang="en-US" sz="3200" b="1" dirty="0" smtClean="0"/>
              <a:t>Mucinous  cystic tumor</a:t>
            </a:r>
          </a:p>
          <a:p>
            <a:r>
              <a:rPr lang="en-US" sz="3200" b="1" dirty="0" smtClean="0"/>
              <a:t>Sex cord –stromal tumor </a:t>
            </a:r>
          </a:p>
          <a:p>
            <a:r>
              <a:rPr lang="en-US" sz="3200" b="1" dirty="0" smtClean="0"/>
              <a:t>Luteinized thecoma </a:t>
            </a:r>
          </a:p>
          <a:p>
            <a:r>
              <a:rPr lang="en-US" sz="3200" b="1" dirty="0" smtClean="0"/>
              <a:t>Luteoma of pregnancy   </a:t>
            </a:r>
          </a:p>
          <a:p>
            <a:r>
              <a:rPr lang="en-US" sz="3200" b="1" dirty="0" smtClean="0"/>
              <a:t> </a:t>
            </a:r>
            <a:endParaRPr lang="en-US" sz="3200" b="1"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1785918" y="285728"/>
            <a:ext cx="6672282" cy="1477985"/>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300" b="1" i="0" u="none" strike="noStrike" kern="1200" cap="small" spc="0" normalizeH="0" baseline="0" noProof="0" dirty="0" smtClean="0">
                <a:ln>
                  <a:noFill/>
                </a:ln>
                <a:effectLst/>
                <a:uLnTx/>
                <a:uFillTx/>
                <a:latin typeface="+mj-lt"/>
                <a:ea typeface="+mj-ea"/>
                <a:cs typeface="+mj-cs"/>
              </a:rPr>
              <a:t>Not useful</a:t>
            </a:r>
            <a:r>
              <a:rPr kumimoji="0" lang="en-US" sz="3000" b="1" i="0" u="none" strike="noStrike" kern="1200" cap="small" spc="0" normalizeH="0" baseline="0" noProof="0" dirty="0" smtClean="0">
                <a:ln>
                  <a:noFill/>
                </a:ln>
                <a:effectLst/>
                <a:uLnTx/>
                <a:uFillTx/>
                <a:latin typeface="+mj-lt"/>
                <a:ea typeface="+mj-ea"/>
                <a:cs typeface="+mj-cs"/>
              </a:rPr>
              <a:t> </a:t>
            </a:r>
          </a:p>
        </p:txBody>
      </p:sp>
      <p:sp>
        <p:nvSpPr>
          <p:cNvPr id="4" name="Rectangle 3"/>
          <p:cNvSpPr txBox="1">
            <a:spLocks noChangeArrowheads="1"/>
          </p:cNvSpPr>
          <p:nvPr/>
        </p:nvSpPr>
        <p:spPr>
          <a:xfrm>
            <a:off x="1857356" y="1785926"/>
            <a:ext cx="6600844" cy="4310074"/>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CA125 :higher in first trimester   and decrease  remain  below 35 u/ml in second and third  trimester</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sym typeface="Symbol" pitchFamily="18" charset="2"/>
              </a:rPr>
              <a:t>BHCG 10 0000  u                      at 10 weeks</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sym typeface="Symbol" pitchFamily="18" charset="2"/>
              </a:rPr>
              <a:t>INHIBIN  rise significantly  in preeclampsia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AFP peak at 200-300mg/dl    at 13 weeks</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LDH                                           in preeclampsia</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b="1" dirty="0" smtClean="0"/>
              <a:t>Testosterone may rise4-9 fold</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Ca19-9 not well studied</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1928794" y="301624"/>
            <a:ext cx="6529406" cy="1484301"/>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small" spc="0" normalizeH="0" baseline="0" noProof="0" dirty="0" smtClean="0">
                <a:ln>
                  <a:noFill/>
                </a:ln>
                <a:effectLst/>
                <a:uLnTx/>
                <a:uFillTx/>
                <a:latin typeface="+mj-lt"/>
                <a:ea typeface="+mj-ea"/>
                <a:cs typeface="+mj-cs"/>
              </a:rPr>
              <a:t>USEFUL</a:t>
            </a:r>
          </a:p>
        </p:txBody>
      </p:sp>
      <p:sp>
        <p:nvSpPr>
          <p:cNvPr id="4" name="Rectangle 3"/>
          <p:cNvSpPr txBox="1">
            <a:spLocks noChangeArrowheads="1"/>
          </p:cNvSpPr>
          <p:nvPr/>
        </p:nvSpPr>
        <p:spPr>
          <a:xfrm>
            <a:off x="1857356" y="1785926"/>
            <a:ext cx="6600844" cy="4310074"/>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4400" b="1" i="0" u="none" strike="noStrike" kern="1200" cap="none" spc="0" normalizeH="0" baseline="0" noProof="0" dirty="0" smtClean="0">
                <a:ln>
                  <a:noFill/>
                </a:ln>
                <a:effectLst/>
                <a:uLnTx/>
                <a:uFillTx/>
                <a:latin typeface="+mn-lt"/>
                <a:ea typeface="+mn-ea"/>
                <a:cs typeface="+mn-cs"/>
              </a:rPr>
              <a:t>MRI</a:t>
            </a:r>
          </a:p>
          <a:p>
            <a:pPr marL="0" marR="0" lvl="0" indent="0" algn="l" defTabSz="914400" rtl="0" eaLnBrk="1" fontAlgn="auto" latinLnBrk="0" hangingPunct="1">
              <a:lnSpc>
                <a:spcPct val="100000"/>
              </a:lnSpc>
              <a:spcBef>
                <a:spcPts val="600"/>
              </a:spcBef>
              <a:spcAft>
                <a:spcPts val="0"/>
              </a:spcAft>
              <a:buClr>
                <a:schemeClr val="accent1"/>
              </a:buClr>
              <a:buSzPct val="70000"/>
              <a:buFontTx/>
              <a:buNone/>
              <a:tabLst/>
              <a:defRPr/>
            </a:pPr>
            <a:r>
              <a:rPr kumimoji="0" lang="en-US" sz="4400" b="1" i="0" u="none" strike="noStrike" kern="1200" cap="none" spc="0" normalizeH="0" baseline="0" noProof="0" dirty="0" smtClean="0">
                <a:ln>
                  <a:noFill/>
                </a:ln>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4400" b="1" i="0" u="none" strike="noStrike" kern="1200" cap="none" spc="0" normalizeH="0" baseline="0" noProof="0" dirty="0" smtClean="0">
                <a:ln>
                  <a:noFill/>
                </a:ln>
                <a:effectLst/>
                <a:uLnTx/>
                <a:uFillTx/>
                <a:latin typeface="+mn-lt"/>
                <a:ea typeface="+mn-ea"/>
                <a:cs typeface="+mn-cs"/>
              </a:rPr>
              <a:t>CEA</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1714480" y="214290"/>
            <a:ext cx="6743720" cy="984235"/>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effectLst/>
                <a:uLnTx/>
                <a:uFillTx/>
                <a:latin typeface="+mj-lt"/>
                <a:ea typeface="+mj-ea"/>
                <a:cs typeface="+mj-cs"/>
              </a:rPr>
              <a:t>Diagnosis </a:t>
            </a:r>
          </a:p>
        </p:txBody>
      </p:sp>
      <p:sp>
        <p:nvSpPr>
          <p:cNvPr id="4" name="Rectangle 3"/>
          <p:cNvSpPr txBox="1">
            <a:spLocks noChangeArrowheads="1"/>
          </p:cNvSpPr>
          <p:nvPr/>
        </p:nvSpPr>
        <p:spPr>
          <a:xfrm>
            <a:off x="1928794" y="1643050"/>
            <a:ext cx="6600844" cy="4381512"/>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Rarely symptomatic </a:t>
            </a:r>
          </a:p>
          <a:p>
            <a:pPr marL="0" marR="0" lvl="0" indent="0" algn="l" defTabSz="914400" rtl="0" eaLnBrk="1" fontAlgn="auto" latinLnBrk="0" hangingPunct="1">
              <a:lnSpc>
                <a:spcPct val="100000"/>
              </a:lnSpc>
              <a:spcBef>
                <a:spcPts val="600"/>
              </a:spcBef>
              <a:spcAft>
                <a:spcPts val="0"/>
              </a:spcAft>
              <a:buClr>
                <a:schemeClr val="accent1"/>
              </a:buClr>
              <a:buSzPct val="70000"/>
              <a:buFontTx/>
              <a:buChar char="-"/>
              <a:tabLst/>
              <a:defRPr/>
            </a:pPr>
            <a:r>
              <a:rPr kumimoji="0" lang="en-US" sz="1800" b="1" i="0" u="none" strike="noStrike" kern="1200" cap="none" spc="0" normalizeH="0" baseline="0" noProof="0" dirty="0" smtClean="0">
                <a:ln>
                  <a:noFill/>
                </a:ln>
                <a:effectLst/>
                <a:uLnTx/>
                <a:uFillTx/>
                <a:latin typeface="+mn-lt"/>
                <a:ea typeface="+mn-ea"/>
                <a:cs typeface="+mn-cs"/>
              </a:rPr>
              <a:t>Initial pelvic examination </a:t>
            </a:r>
          </a:p>
          <a:p>
            <a:pPr marL="0" marR="0" lvl="0" indent="0" algn="l" defTabSz="914400" rtl="0" eaLnBrk="1" fontAlgn="auto" latinLnBrk="0" hangingPunct="1">
              <a:lnSpc>
                <a:spcPct val="100000"/>
              </a:lnSpc>
              <a:spcBef>
                <a:spcPts val="600"/>
              </a:spcBef>
              <a:spcAft>
                <a:spcPts val="0"/>
              </a:spcAft>
              <a:buClr>
                <a:schemeClr val="accent1"/>
              </a:buClr>
              <a:buSzPct val="70000"/>
              <a:buFontTx/>
              <a:buChar char="-"/>
              <a:tabLst/>
              <a:defRPr/>
            </a:pPr>
            <a:r>
              <a:rPr kumimoji="0" lang="en-US" sz="1800" b="1" i="0" u="none" strike="noStrike" kern="1200" cap="none" spc="0" normalizeH="0" baseline="0" noProof="0" dirty="0" smtClean="0">
                <a:ln>
                  <a:noFill/>
                </a:ln>
                <a:effectLst/>
                <a:uLnTx/>
                <a:uFillTx/>
                <a:latin typeface="+mn-lt"/>
                <a:ea typeface="+mn-ea"/>
                <a:cs typeface="+mn-cs"/>
              </a:rPr>
              <a:t>Initial ultrasonography </a:t>
            </a:r>
          </a:p>
          <a:p>
            <a:pPr marL="0" marR="0" lvl="0" indent="0" algn="l" defTabSz="914400" rtl="0" eaLnBrk="1" fontAlgn="auto" latinLnBrk="0" hangingPunct="1">
              <a:lnSpc>
                <a:spcPct val="100000"/>
              </a:lnSpc>
              <a:spcBef>
                <a:spcPts val="600"/>
              </a:spcBef>
              <a:spcAft>
                <a:spcPts val="0"/>
              </a:spcAft>
              <a:buClr>
                <a:schemeClr val="accent1"/>
              </a:buClr>
              <a:buSzPct val="70000"/>
              <a:buFontTx/>
              <a:buChar char="-"/>
              <a:tabLst/>
              <a:defRPr/>
            </a:pPr>
            <a:r>
              <a:rPr kumimoji="0" lang="en-US" sz="1800" b="1" i="0" u="none" strike="noStrike" kern="1200" cap="none" spc="0" normalizeH="0" baseline="0" noProof="0" dirty="0" smtClean="0">
                <a:ln>
                  <a:noFill/>
                </a:ln>
                <a:effectLst/>
                <a:uLnTx/>
                <a:uFillTx/>
                <a:latin typeface="+mn-lt"/>
                <a:ea typeface="+mn-ea"/>
                <a:cs typeface="+mn-cs"/>
              </a:rPr>
              <a:t>Doppler sonography </a:t>
            </a:r>
          </a:p>
          <a:p>
            <a:pPr marL="0" marR="0" lvl="0" indent="0" algn="l" defTabSz="914400" rtl="0" eaLnBrk="1" fontAlgn="auto" latinLnBrk="0" hangingPunct="1">
              <a:lnSpc>
                <a:spcPct val="100000"/>
              </a:lnSpc>
              <a:spcBef>
                <a:spcPts val="600"/>
              </a:spcBef>
              <a:spcAft>
                <a:spcPts val="0"/>
              </a:spcAft>
              <a:buClr>
                <a:schemeClr val="accent1"/>
              </a:buClr>
              <a:buSzPct val="70000"/>
              <a:buFontTx/>
              <a:buChar char="-"/>
              <a:tabLst/>
              <a:defRPr/>
            </a:pPr>
            <a:r>
              <a:rPr kumimoji="0" lang="en-US" sz="1800" b="1" i="0" u="none" strike="noStrike" kern="1200" cap="none" spc="0" normalizeH="0" baseline="0" noProof="0" dirty="0" smtClean="0">
                <a:ln>
                  <a:noFill/>
                </a:ln>
                <a:effectLst/>
                <a:uLnTx/>
                <a:uFillTx/>
                <a:latin typeface="+mn-lt"/>
                <a:ea typeface="+mn-ea"/>
                <a:cs typeface="+mn-cs"/>
              </a:rPr>
              <a:t>During cesarean section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1714480" y="285728"/>
            <a:ext cx="6602433" cy="911247"/>
          </a:xfrm>
          <a:prstGeom prst="rect">
            <a:avLst/>
          </a:prstGeom>
        </p:spPr>
        <p:txBody>
          <a:bodyPr vert="horz" anchor="b">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small" spc="0" normalizeH="0" baseline="0" noProof="0" dirty="0" smtClean="0">
                <a:ln>
                  <a:noFill/>
                </a:ln>
                <a:effectLst/>
                <a:uLnTx/>
                <a:uFillTx/>
                <a:latin typeface="+mj-lt"/>
                <a:ea typeface="+mj-ea"/>
                <a:cs typeface="+mj-cs"/>
              </a:rPr>
              <a:t>Laparatomy during pregnancy</a:t>
            </a:r>
            <a:r>
              <a:rPr kumimoji="0" lang="en-US" sz="4000" b="1" i="0" u="none" strike="noStrike" kern="1200" cap="small" spc="0" normalizeH="0" baseline="0" noProof="0" dirty="0" smtClean="0">
                <a:ln>
                  <a:noFill/>
                </a:ln>
                <a:effectLst/>
                <a:uLnTx/>
                <a:uFillTx/>
                <a:latin typeface="+mj-lt"/>
                <a:ea typeface="+mj-ea"/>
                <a:cs typeface="+mj-cs"/>
              </a:rPr>
              <a:t> </a:t>
            </a:r>
          </a:p>
        </p:txBody>
      </p:sp>
      <p:sp>
        <p:nvSpPr>
          <p:cNvPr id="4" name="Rectangle 3"/>
          <p:cNvSpPr txBox="1">
            <a:spLocks noChangeArrowheads="1"/>
          </p:cNvSpPr>
          <p:nvPr/>
        </p:nvSpPr>
        <p:spPr>
          <a:xfrm>
            <a:off x="1785918" y="1214422"/>
            <a:ext cx="6672282" cy="4881578"/>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Vertical incision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Frozen section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Pelvic washing of four quadrants</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Staging system  unilateral adnexectomy  omentectomy</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b="1" dirty="0" smtClean="0"/>
              <a:t>Unilateral pelvic and paraeortic lymph node sampling</a:t>
            </a:r>
            <a:r>
              <a:rPr kumimoji="0" lang="en-US" sz="1800" b="1" i="0" u="none" strike="noStrike" kern="1200" cap="none" spc="0" normalizeH="0" baseline="0" noProof="0" dirty="0" smtClean="0">
                <a:ln>
                  <a:noFill/>
                </a:ln>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Uterus band led gently( HAND OFFTHE UTERUS)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857356" y="1071546"/>
            <a:ext cx="6143668" cy="2246769"/>
          </a:xfrm>
          <a:prstGeom prst="rect">
            <a:avLst/>
          </a:prstGeom>
        </p:spPr>
        <p:txBody>
          <a:bodyPr wrap="square">
            <a:spAutoFit/>
          </a:bodyPr>
          <a:lstStyle/>
          <a:p>
            <a:r>
              <a:rPr lang="en-US" sz="2800" b="1" dirty="0" smtClean="0"/>
              <a:t>because of the gravid uterus, some of these components, especially lymphadenectomy, may not be advisable or even technically feasible. </a:t>
            </a:r>
            <a:endParaRPr lang="en-US" sz="2800" b="1"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285728"/>
            <a:ext cx="7143800" cy="3970318"/>
          </a:xfrm>
          <a:prstGeom prst="rect">
            <a:avLst/>
          </a:prstGeom>
        </p:spPr>
        <p:txBody>
          <a:bodyPr wrap="square">
            <a:spAutoFit/>
          </a:bodyPr>
          <a:lstStyle/>
          <a:p>
            <a:r>
              <a:rPr lang="en-US" sz="2800" b="1" dirty="0" smtClean="0"/>
              <a:t>Laparoscopy — Because the frequency of malignancy is low in pregnant patients with adnexal masses, it is tempting to perform laparoscopy to minimize recovery time and postoperative discomfort. Small series have reported outcomes of laparoscopy for management of adnexal masses in pregnancy</a:t>
            </a:r>
            <a:endParaRPr lang="en-US" sz="2800" b="1"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1000108"/>
            <a:ext cx="7143800" cy="3785652"/>
          </a:xfrm>
          <a:prstGeom prst="rect">
            <a:avLst/>
          </a:prstGeom>
        </p:spPr>
        <p:txBody>
          <a:bodyPr wrap="square">
            <a:spAutoFit/>
          </a:bodyPr>
          <a:lstStyle/>
          <a:p>
            <a:r>
              <a:rPr lang="en-US" sz="2000" b="1" dirty="0" smtClean="0"/>
              <a:t>laparoscopy may decrease uterine blood flow by increasing intra abdominal pressure, cause fetal hypotension and hypoxia due to decreased maternal venous return and cardiac output,</a:t>
            </a:r>
          </a:p>
          <a:p>
            <a:endParaRPr lang="en-US" sz="2000" b="1" dirty="0" smtClean="0"/>
          </a:p>
          <a:p>
            <a:r>
              <a:rPr lang="en-US" sz="2000" b="1" dirty="0" smtClean="0"/>
              <a:t>uterine perforation by a trocar or Veres needle,</a:t>
            </a:r>
          </a:p>
          <a:p>
            <a:endParaRPr lang="en-US" sz="2000" b="1" dirty="0" smtClean="0"/>
          </a:p>
          <a:p>
            <a:r>
              <a:rPr lang="en-US" sz="2000" b="1" dirty="0" smtClean="0"/>
              <a:t>fetal acidosis by carbon dioxide absorption. </a:t>
            </a:r>
          </a:p>
          <a:p>
            <a:endParaRPr lang="en-US" sz="2000" b="1" dirty="0" smtClean="0"/>
          </a:p>
          <a:p>
            <a:r>
              <a:rPr lang="en-US" sz="2000" b="1" dirty="0" smtClean="0"/>
              <a:t>Risk of injury to the gravid uterus may be lessened by a left upper quadrant insertion of the Veres needle. </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857356" y="571480"/>
            <a:ext cx="6572296" cy="3539430"/>
          </a:xfrm>
          <a:prstGeom prst="rect">
            <a:avLst/>
          </a:prstGeom>
        </p:spPr>
        <p:txBody>
          <a:bodyPr wrap="square">
            <a:spAutoFit/>
          </a:bodyPr>
          <a:lstStyle/>
          <a:p>
            <a:r>
              <a:rPr lang="en-US" sz="3200" b="1" dirty="0" smtClean="0"/>
              <a:t>Adverse effects include:</a:t>
            </a:r>
          </a:p>
          <a:p>
            <a:r>
              <a:rPr lang="en-US" sz="3200" b="1" dirty="0" smtClean="0"/>
              <a:t> cell death, carcinogenesis, and genetic effects on future generations.</a:t>
            </a:r>
          </a:p>
          <a:p>
            <a:r>
              <a:rPr lang="en-US" sz="3200" b="1" dirty="0" smtClean="0"/>
              <a:t> Characteristic adverse fetal effects are microcephaly and mental retardation. </a:t>
            </a:r>
            <a:endParaRPr lang="en-US" sz="3200"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85918" y="428604"/>
            <a:ext cx="7072362" cy="3970318"/>
          </a:xfrm>
          <a:prstGeom prst="rect">
            <a:avLst/>
          </a:prstGeom>
          <a:noFill/>
        </p:spPr>
        <p:txBody>
          <a:bodyPr wrap="square" rtlCol="0">
            <a:spAutoFit/>
          </a:bodyPr>
          <a:lstStyle/>
          <a:p>
            <a:r>
              <a:rPr lang="en-US" sz="2800" b="1" dirty="0" smtClean="0"/>
              <a:t>Use pneumatic compression  (pregnancy +pneumatic compression) = hypercoagolable state</a:t>
            </a:r>
          </a:p>
          <a:p>
            <a:r>
              <a:rPr lang="en-US" sz="2800" b="1" dirty="0" smtClean="0"/>
              <a:t> use open technique to gain pneumoperitoneum </a:t>
            </a:r>
          </a:p>
          <a:p>
            <a:r>
              <a:rPr lang="en-US" sz="2800" b="1" dirty="0" smtClean="0"/>
              <a:t>Tilt table left side</a:t>
            </a:r>
          </a:p>
          <a:p>
            <a:r>
              <a:rPr lang="en-US" sz="2800" b="1" dirty="0" smtClean="0"/>
              <a:t>Follow maternal tidal co2</a:t>
            </a:r>
          </a:p>
          <a:p>
            <a:r>
              <a:rPr lang="en-US" sz="2800" b="1" dirty="0" smtClean="0"/>
              <a:t>Minimize pressure to 8-12 mmHg</a:t>
            </a:r>
            <a:endParaRPr lang="en-US" sz="2800" b="1"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571480"/>
            <a:ext cx="7000924" cy="4154984"/>
          </a:xfrm>
          <a:prstGeom prst="rect">
            <a:avLst/>
          </a:prstGeom>
        </p:spPr>
        <p:txBody>
          <a:bodyPr wrap="square">
            <a:spAutoFit/>
          </a:bodyPr>
          <a:lstStyle/>
          <a:p>
            <a:r>
              <a:rPr lang="en-US" sz="2400" b="1" dirty="0" smtClean="0"/>
              <a:t>Progesterone can be given as a 50 to 100 mg vaginal suppository every 8 to 12 hours or a daily intramuscular injection of 1 mL (50 mg) progesterone in oil. After eight weeks, the ovary gradually shifts progesterone production to the placenta (called </a:t>
            </a:r>
            <a:r>
              <a:rPr lang="en-US" sz="2400" b="1" dirty="0" smtClean="0">
                <a:solidFill>
                  <a:schemeClr val="accent3"/>
                </a:solidFill>
              </a:rPr>
              <a:t>the luteal-placental </a:t>
            </a:r>
            <a:r>
              <a:rPr lang="en-US" sz="2400" b="1" dirty="0" smtClean="0"/>
              <a:t>shift) As of  10 weeks of gestation, the placenta is the primary provider of progesterone so progesterone supplementation is no longer indicated. </a:t>
            </a:r>
            <a:endParaRPr lang="en-US" sz="2400" b="1"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1857356" y="285728"/>
            <a:ext cx="7000924" cy="1500197"/>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small" spc="0" normalizeH="0" baseline="0" noProof="0" dirty="0" smtClean="0">
                <a:ln>
                  <a:noFill/>
                </a:ln>
                <a:effectLst/>
                <a:uLnTx/>
                <a:uFillTx/>
                <a:latin typeface="+mj-lt"/>
                <a:ea typeface="+mj-ea"/>
                <a:cs typeface="+mj-cs"/>
              </a:rPr>
              <a:t>Surrounding issues </a:t>
            </a:r>
          </a:p>
        </p:txBody>
      </p:sp>
      <p:sp>
        <p:nvSpPr>
          <p:cNvPr id="4" name="Rectangle 3"/>
          <p:cNvSpPr txBox="1">
            <a:spLocks noChangeArrowheads="1"/>
          </p:cNvSpPr>
          <p:nvPr/>
        </p:nvSpPr>
        <p:spPr>
          <a:xfrm>
            <a:off x="1928794" y="1714488"/>
            <a:ext cx="6529406" cy="4381512"/>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Pain : Acetaminophen – opiates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Codeine first trimester </a:t>
            </a:r>
            <a:r>
              <a:rPr kumimoji="0" lang="en-US" sz="1800" b="1" i="0" u="none" strike="noStrike" kern="1200" cap="none" spc="0" normalizeH="0" baseline="0" noProof="0" dirty="0" smtClean="0">
                <a:ln>
                  <a:noFill/>
                </a:ln>
                <a:effectLst/>
                <a:uLnTx/>
                <a:uFillTx/>
                <a:latin typeface="+mn-lt"/>
                <a:ea typeface="+mn-ea"/>
                <a:cs typeface="+mn-cs"/>
                <a:sym typeface="Symbol" pitchFamily="18" charset="2"/>
              </a:rPr>
              <a:t> fetal malformation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sym typeface="Symbol" pitchFamily="18" charset="2"/>
              </a:rPr>
              <a:t>Nausea : choropromozine . Predniselon , metoclopramide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sym typeface="Symbol" pitchFamily="18" charset="2"/>
              </a:rPr>
              <a:t>Depression :Fluoxetine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b="1" dirty="0" smtClean="0">
                <a:sym typeface="Symbol" pitchFamily="18" charset="2"/>
              </a:rPr>
              <a:t> Prophylactic indomethacin at rectal dose  25-50 mg  for minimize uterine contraction</a:t>
            </a:r>
            <a:endParaRPr kumimoji="0" lang="en-US" sz="1800" b="1" i="0" u="none" strike="noStrike" kern="1200" cap="none" spc="0" normalizeH="0" baseline="0" noProof="0" dirty="0" smtClean="0">
              <a:ln>
                <a:noFill/>
              </a:ln>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b="1" dirty="0" smtClean="0">
              <a:sym typeface="Symbol" pitchFamily="18" charset="2"/>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1800" b="1" i="0" u="none" strike="noStrike" kern="1200" cap="none" spc="0" normalizeH="0" baseline="0" noProof="0" dirty="0" smtClean="0">
              <a:ln>
                <a:noFill/>
              </a:ln>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b="1" dirty="0" smtClean="0">
              <a:sym typeface="Symbol" pitchFamily="18" charset="2"/>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1800" b="1" i="0" u="none" strike="noStrike" kern="1200" cap="none" spc="0" normalizeH="0" baseline="0" noProof="0" dirty="0" smtClean="0">
              <a:ln>
                <a:noFill/>
              </a:ln>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b="1" dirty="0" smtClean="0">
              <a:sym typeface="Symbol" pitchFamily="18" charset="2"/>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1800" b="1" i="0" u="none" strike="noStrike" kern="1200" cap="none" spc="0" normalizeH="0" baseline="0" noProof="0" dirty="0" smtClean="0">
              <a:ln>
                <a:noFill/>
              </a:ln>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b="1" dirty="0" smtClean="0">
              <a:sym typeface="Symbol" pitchFamily="18" charset="2"/>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1800" b="1" i="0" u="none" strike="noStrike" kern="1200" cap="none" spc="0" normalizeH="0" baseline="0" noProof="0" dirty="0" smtClean="0">
              <a:ln>
                <a:noFill/>
              </a:ln>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1800" b="1" i="0" u="none" strike="noStrike" kern="1200" cap="none" spc="0" normalizeH="0" baseline="0" noProof="0" dirty="0" smtClean="0">
              <a:ln>
                <a:noFill/>
              </a:ln>
              <a:effectLst/>
              <a:uLnTx/>
              <a:uFillTx/>
              <a:latin typeface="+mn-lt"/>
              <a:ea typeface="+mn-ea"/>
              <a:cs typeface="+mn-cs"/>
              <a:sym typeface="Symbol" pitchFamily="18" charset="2"/>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285984" y="1142984"/>
            <a:ext cx="6000792" cy="1200329"/>
          </a:xfrm>
          <a:prstGeom prst="rect">
            <a:avLst/>
          </a:prstGeom>
          <a:noFill/>
        </p:spPr>
        <p:txBody>
          <a:bodyPr wrap="square" rtlCol="0">
            <a:spAutoFit/>
          </a:bodyPr>
          <a:lstStyle/>
          <a:p>
            <a:r>
              <a:rPr lang="en-US" b="1" dirty="0" smtClean="0"/>
              <a:t> treatments:  </a:t>
            </a:r>
          </a:p>
          <a:p>
            <a:endParaRPr lang="en-US" b="1" dirty="0" smtClean="0"/>
          </a:p>
          <a:p>
            <a:r>
              <a:rPr lang="en-US" b="1" dirty="0" smtClean="0"/>
              <a:t>                                                                                                                                     Metastatic  tumor        BSO                </a:t>
            </a:r>
            <a:endParaRPr lang="en-US" b="1" dirty="0"/>
          </a:p>
        </p:txBody>
      </p:sp>
      <p:sp>
        <p:nvSpPr>
          <p:cNvPr id="7" name="TextBox 6"/>
          <p:cNvSpPr txBox="1"/>
          <p:nvPr/>
        </p:nvSpPr>
        <p:spPr>
          <a:xfrm>
            <a:off x="2357422" y="2500306"/>
            <a:ext cx="5214974" cy="369332"/>
          </a:xfrm>
          <a:prstGeom prst="rect">
            <a:avLst/>
          </a:prstGeom>
          <a:noFill/>
        </p:spPr>
        <p:txBody>
          <a:bodyPr wrap="square" rtlCol="0">
            <a:spAutoFit/>
          </a:bodyPr>
          <a:lstStyle/>
          <a:p>
            <a:r>
              <a:rPr lang="en-US" b="1" dirty="0" smtClean="0"/>
              <a:t>Malignant tumor         surgical staging </a:t>
            </a:r>
            <a:endParaRPr lang="en-US" b="1"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250825" y="620713"/>
            <a:ext cx="7543800" cy="12954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small" spc="0" normalizeH="0" baseline="0" noProof="0" dirty="0" smtClean="0">
              <a:ln>
                <a:noFill/>
              </a:ln>
              <a:solidFill>
                <a:schemeClr val="tx2"/>
              </a:solidFill>
              <a:effectLst/>
              <a:uLnTx/>
              <a:uFillTx/>
              <a:latin typeface="+mj-lt"/>
              <a:ea typeface="+mj-ea"/>
              <a:cs typeface="+mj-cs"/>
            </a:endParaRPr>
          </a:p>
        </p:txBody>
      </p:sp>
      <p:sp>
        <p:nvSpPr>
          <p:cNvPr id="7" name="TextBox 6"/>
          <p:cNvSpPr txBox="1"/>
          <p:nvPr/>
        </p:nvSpPr>
        <p:spPr>
          <a:xfrm>
            <a:off x="1857356" y="500042"/>
            <a:ext cx="7000924" cy="2677656"/>
          </a:xfrm>
          <a:prstGeom prst="rect">
            <a:avLst/>
          </a:prstGeom>
          <a:noFill/>
        </p:spPr>
        <p:txBody>
          <a:bodyPr wrap="square" rtlCol="0">
            <a:spAutoFit/>
          </a:bodyPr>
          <a:lstStyle/>
          <a:p>
            <a:r>
              <a:rPr lang="en-US" sz="2800" b="1" dirty="0" smtClean="0"/>
              <a:t>Measurement of CA 125  and aspiration of ascites under ultrasound  and neoadjuvent chemotherapy  and interval cytoreductive  surgery following delivery  </a:t>
            </a:r>
            <a:endParaRPr lang="en-US" sz="2800" b="1"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1714480" y="214290"/>
            <a:ext cx="8001000" cy="12954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tx2"/>
                </a:solidFill>
                <a:effectLst/>
                <a:uLnTx/>
                <a:uFillTx/>
                <a:latin typeface="+mj-lt"/>
                <a:ea typeface="+mj-ea"/>
                <a:cs typeface="+mj-cs"/>
              </a:rPr>
              <a:t>Asymptomatic mass near term</a:t>
            </a:r>
            <a:r>
              <a:rPr kumimoji="0" lang="en-US" sz="4000" b="1" i="0" u="none" strike="noStrike" kern="1200" cap="small" spc="0" normalizeH="0" baseline="0" noProof="0" dirty="0" smtClean="0">
                <a:ln>
                  <a:noFill/>
                </a:ln>
                <a:solidFill>
                  <a:schemeClr val="tx2"/>
                </a:solidFill>
                <a:effectLst/>
                <a:uLnTx/>
                <a:uFillTx/>
                <a:latin typeface="+mj-lt"/>
                <a:ea typeface="+mj-ea"/>
                <a:cs typeface="+mj-cs"/>
              </a:rPr>
              <a:t> </a:t>
            </a:r>
          </a:p>
        </p:txBody>
      </p:sp>
      <p:sp>
        <p:nvSpPr>
          <p:cNvPr id="4" name="Rectangle 3"/>
          <p:cNvSpPr txBox="1">
            <a:spLocks noChangeArrowheads="1"/>
          </p:cNvSpPr>
          <p:nvPr/>
        </p:nvSpPr>
        <p:spPr>
          <a:xfrm>
            <a:off x="1785918" y="1643050"/>
            <a:ext cx="7072362" cy="2071702"/>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effectLst/>
                <a:uLnTx/>
                <a:uFillTx/>
                <a:latin typeface="+mn-lt"/>
                <a:ea typeface="+mn-ea"/>
                <a:cs typeface="+mn-cs"/>
              </a:rPr>
              <a:t>Vaginal delivery is associated with</a:t>
            </a:r>
          </a:p>
          <a:p>
            <a:pPr marL="0" marR="0" lvl="0" indent="0" algn="l" defTabSz="914400" rtl="0" eaLnBrk="1" fontAlgn="auto" latinLnBrk="0" hangingPunct="1">
              <a:lnSpc>
                <a:spcPct val="100000"/>
              </a:lnSpc>
              <a:spcBef>
                <a:spcPts val="600"/>
              </a:spcBef>
              <a:spcAft>
                <a:spcPts val="0"/>
              </a:spcAft>
              <a:buClr>
                <a:schemeClr val="accent1"/>
              </a:buClr>
              <a:buSzPct val="70000"/>
              <a:buFontTx/>
              <a:buNone/>
              <a:tabLst/>
              <a:defRPr/>
            </a:pPr>
            <a:r>
              <a:rPr kumimoji="0" lang="en-US" sz="2400" b="1" i="0" u="none" strike="noStrike" kern="1200" cap="none" spc="0" normalizeH="0" baseline="0" noProof="0" dirty="0" smtClean="0">
                <a:ln>
                  <a:noFill/>
                </a:ln>
                <a:effectLst/>
                <a:uLnTx/>
                <a:uFillTx/>
                <a:latin typeface="+mn-lt"/>
                <a:ea typeface="+mn-ea"/>
                <a:cs typeface="+mn-cs"/>
              </a:rPr>
              <a:t>Torsion , rupture , hemorrhage during or after delivers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effectLst/>
                <a:uLnTx/>
                <a:uFillTx/>
                <a:latin typeface="+mn-lt"/>
                <a:ea typeface="+mn-ea"/>
                <a:cs typeface="+mn-cs"/>
              </a:rPr>
              <a:t>Cesarean section  and Surgical evaluation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1928794" y="500042"/>
            <a:ext cx="6786610" cy="1214447"/>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tx2"/>
                </a:solidFill>
                <a:effectLst/>
                <a:uLnTx/>
                <a:uFillTx/>
                <a:latin typeface="+mj-lt"/>
                <a:ea typeface="+mj-ea"/>
                <a:cs typeface="+mj-cs"/>
              </a:rPr>
              <a:t>Adjuvant cytotoxic chemotherapy</a:t>
            </a:r>
            <a:r>
              <a:rPr kumimoji="0" lang="en-US" sz="4000" b="1" i="0" u="none" strike="noStrike" kern="1200" cap="small" spc="0" normalizeH="0" baseline="0" noProof="0" dirty="0" smtClean="0">
                <a:ln>
                  <a:noFill/>
                </a:ln>
                <a:solidFill>
                  <a:schemeClr val="tx2"/>
                </a:solidFill>
                <a:effectLst/>
                <a:uLnTx/>
                <a:uFillTx/>
                <a:latin typeface="+mj-lt"/>
                <a:ea typeface="+mj-ea"/>
                <a:cs typeface="+mj-cs"/>
              </a:rPr>
              <a:t> </a:t>
            </a:r>
          </a:p>
        </p:txBody>
      </p:sp>
      <p:sp>
        <p:nvSpPr>
          <p:cNvPr id="4" name="Rectangle 3"/>
          <p:cNvSpPr txBox="1">
            <a:spLocks noChangeArrowheads="1"/>
          </p:cNvSpPr>
          <p:nvPr/>
        </p:nvSpPr>
        <p:spPr>
          <a:xfrm>
            <a:off x="1857356" y="1785926"/>
            <a:ext cx="7286644" cy="2928958"/>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effectLst/>
                <a:uLnTx/>
                <a:uFillTx/>
                <a:latin typeface="+mn-lt"/>
                <a:ea typeface="+mn-ea"/>
                <a:cs typeface="+mn-cs"/>
              </a:rPr>
              <a:t>Chemotherapy can be used safely in 2 and 3 trimesters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effectLst/>
                <a:uLnTx/>
                <a:uFillTx/>
                <a:latin typeface="+mn-lt"/>
                <a:ea typeface="+mn-ea"/>
                <a:cs typeface="+mn-cs"/>
              </a:rPr>
              <a:t>Except antimetabolic (</a:t>
            </a:r>
            <a:r>
              <a:rPr kumimoji="0" lang="en-US" sz="2400" b="1" i="0" u="none" strike="noStrike" kern="1200" cap="none" spc="0" normalizeH="0" baseline="0" noProof="0" dirty="0" err="1" smtClean="0">
                <a:ln>
                  <a:noFill/>
                </a:ln>
                <a:effectLst/>
                <a:uLnTx/>
                <a:uFillTx/>
                <a:latin typeface="+mn-lt"/>
                <a:ea typeface="+mn-ea"/>
                <a:cs typeface="+mn-cs"/>
              </a:rPr>
              <a:t>Methotrexate</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smtClean="0">
                <a:ln>
                  <a:noFill/>
                </a:ln>
                <a:effectLst/>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effectLst/>
                <a:uLnTx/>
                <a:uFillTx/>
                <a:latin typeface="+mn-lt"/>
                <a:ea typeface="+mn-ea"/>
                <a:cs typeface="+mn-cs"/>
              </a:rPr>
              <a:t> </a:t>
            </a:r>
            <a:endParaRPr kumimoji="0" lang="en-US" sz="2400" b="1"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effectLst/>
                <a:uLnTx/>
                <a:uFillTx/>
                <a:latin typeface="+mn-lt"/>
                <a:ea typeface="+mn-ea"/>
                <a:cs typeface="+mn-cs"/>
              </a:rPr>
              <a:t>Alkylating agent (cholorambucil)</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effectLst/>
                <a:uLnTx/>
                <a:uFillTx/>
                <a:latin typeface="+mn-lt"/>
                <a:ea typeface="+mn-ea"/>
                <a:cs typeface="+mn-cs"/>
              </a:rPr>
              <a:t>Taxol , cisplatin bleomycin , adrymycin can be safe     (BEP , VAC , BVP)</a:t>
            </a:r>
          </a:p>
          <a:p>
            <a:pPr marL="0" marR="0" lvl="0" indent="0" algn="l" defTabSz="914400" rtl="0" eaLnBrk="1" fontAlgn="auto" latinLnBrk="0" hangingPunct="1">
              <a:lnSpc>
                <a:spcPct val="100000"/>
              </a:lnSpc>
              <a:spcBef>
                <a:spcPts val="600"/>
              </a:spcBef>
              <a:spcAft>
                <a:spcPts val="0"/>
              </a:spcAft>
              <a:buClr>
                <a:schemeClr val="accent1"/>
              </a:buClr>
              <a:buSzPct val="70000"/>
              <a:buFontTx/>
              <a:buNone/>
              <a:tabLst/>
              <a:defRPr/>
            </a:pPr>
            <a:endParaRPr kumimoji="0" lang="en-US" sz="24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12o.jpg"/>
          <p:cNvPicPr>
            <a:picLocks noChangeAspect="1"/>
          </p:cNvPicPr>
          <p:nvPr/>
        </p:nvPicPr>
        <p:blipFill>
          <a:blip r:embed="rId2" cstate="print"/>
          <a:stretch>
            <a:fillRect/>
          </a:stretch>
        </p:blipFill>
        <p:spPr>
          <a:xfrm>
            <a:off x="2627784" y="1124744"/>
            <a:ext cx="5334000" cy="4472940"/>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857356" y="928670"/>
            <a:ext cx="7072362" cy="2585323"/>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Malignant melanoma in pregnancy</a:t>
            </a:r>
            <a:endParaRPr 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857356" y="285728"/>
            <a:ext cx="7072362" cy="2554545"/>
          </a:xfrm>
          <a:prstGeom prst="rect">
            <a:avLst/>
          </a:prstGeom>
        </p:spPr>
        <p:txBody>
          <a:bodyPr wrap="square">
            <a:spAutoFit/>
          </a:bodyPr>
          <a:lstStyle/>
          <a:p>
            <a:r>
              <a:rPr lang="en-US" sz="3200" b="1" dirty="0" smtClean="0"/>
              <a:t>Metastasis of any tumor type to the placenta or fetus is uncommon. , , a third of such cases are from malignant melanoma. </a:t>
            </a:r>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857356" y="428604"/>
            <a:ext cx="7000924" cy="3477875"/>
          </a:xfrm>
          <a:prstGeom prst="rect">
            <a:avLst/>
          </a:prstGeom>
          <a:noFill/>
        </p:spPr>
        <p:txBody>
          <a:bodyPr wrap="square" rtlCol="0">
            <a:spAutoFit/>
          </a:bodyPr>
          <a:lstStyle/>
          <a:p>
            <a:r>
              <a:rPr lang="en-US" sz="2000" b="1" dirty="0" smtClean="0"/>
              <a:t>Radiation – induced  carcinogenesis  </a:t>
            </a:r>
          </a:p>
          <a:p>
            <a:r>
              <a:rPr lang="en-US" sz="2000" b="1" dirty="0" smtClean="0"/>
              <a:t>Pregnancy represents a time  of increase  sensitivity of breast tissue  to the carcinogenic effects of radiation</a:t>
            </a:r>
          </a:p>
          <a:p>
            <a:r>
              <a:rPr lang="en-US" sz="2000" b="1" dirty="0" smtClean="0"/>
              <a:t>Exposure to ionizing   may  have genetic  consequence  </a:t>
            </a:r>
          </a:p>
          <a:p>
            <a:r>
              <a:rPr lang="en-US" sz="2000" b="1" dirty="0" smtClean="0"/>
              <a:t>Recessive  mutations   may not apparent for several generations  </a:t>
            </a:r>
          </a:p>
          <a:p>
            <a:r>
              <a:rPr lang="en-US" sz="2000" b="1" dirty="0" smtClean="0"/>
              <a:t>No apparent threshold dose for genetic damage </a:t>
            </a:r>
          </a:p>
          <a:p>
            <a:r>
              <a:rPr lang="en-US" sz="2000" b="1" dirty="0" smtClean="0"/>
              <a:t>Pregnancy should be delayed 12-14  months after  significant exposure  </a:t>
            </a:r>
            <a:endParaRPr lang="en-US" sz="2000"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857356" y="500042"/>
            <a:ext cx="6715172" cy="4154984"/>
          </a:xfrm>
          <a:prstGeom prst="rect">
            <a:avLst/>
          </a:prstGeom>
        </p:spPr>
        <p:txBody>
          <a:bodyPr wrap="square">
            <a:spAutoFit/>
          </a:bodyPr>
          <a:lstStyle/>
          <a:p>
            <a:r>
              <a:rPr lang="en-US" sz="2400" b="1" i="1" dirty="0" smtClean="0"/>
              <a:t>The potential for metastasis to the placenta in pregnant women with melanoma warrants careful histologic evaluation by pathologists. </a:t>
            </a:r>
          </a:p>
          <a:p>
            <a:r>
              <a:rPr lang="en-US" sz="2400" b="1" i="1" dirty="0" smtClean="0"/>
              <a:t>With placental involvement, fetal risk of  melanoma metastasis is approximately </a:t>
            </a:r>
            <a:r>
              <a:rPr lang="en-US" sz="2400" b="1" i="1" dirty="0" smtClean="0">
                <a:solidFill>
                  <a:schemeClr val="accent3"/>
                </a:solidFill>
              </a:rPr>
              <a:t>22%</a:t>
            </a:r>
            <a:r>
              <a:rPr lang="en-US" sz="2400" b="1" i="1" dirty="0" smtClean="0"/>
              <a:t>.</a:t>
            </a:r>
          </a:p>
          <a:p>
            <a:r>
              <a:rPr lang="en-US" sz="2400" b="1" i="1" dirty="0" smtClean="0"/>
              <a:t> Neonates delivered with concomitant placental involvement should be considered at high risk, must  be followed with vigilance</a:t>
            </a:r>
            <a:endParaRPr lang="en-US" sz="2400" b="1"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000232" y="714356"/>
            <a:ext cx="6715172" cy="2862322"/>
          </a:xfrm>
          <a:prstGeom prst="rect">
            <a:avLst/>
          </a:prstGeom>
          <a:noFill/>
        </p:spPr>
        <p:txBody>
          <a:bodyPr wrap="square" rtlCol="0">
            <a:spAutoFit/>
          </a:bodyPr>
          <a:lstStyle/>
          <a:p>
            <a:r>
              <a:rPr lang="en-US" sz="3600" b="1" dirty="0" smtClean="0"/>
              <a:t>Half of all tumors metastazing  to the placenta and nearly 90% metastzing  to the fetus  are melanoma </a:t>
            </a:r>
            <a:endParaRPr lang="en-US" sz="3600" b="1"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flipH="1">
            <a:off x="1928794" y="571480"/>
            <a:ext cx="6786610" cy="3108543"/>
          </a:xfrm>
          <a:prstGeom prst="rect">
            <a:avLst/>
          </a:prstGeom>
          <a:noFill/>
        </p:spPr>
        <p:txBody>
          <a:bodyPr wrap="square" rtlCol="0">
            <a:spAutoFit/>
          </a:bodyPr>
          <a:lstStyle/>
          <a:p>
            <a:r>
              <a:rPr lang="en-US" sz="2800" b="1" dirty="0" smtClean="0"/>
              <a:t> ultrasonograpy  of the  fetal liver and spleen </a:t>
            </a:r>
          </a:p>
          <a:p>
            <a:r>
              <a:rPr lang="en-US" sz="2800" b="1" dirty="0" smtClean="0"/>
              <a:t>Evaluation  of placental thickness</a:t>
            </a:r>
          </a:p>
          <a:p>
            <a:endParaRPr lang="en-US" sz="2800" b="1" dirty="0" smtClean="0"/>
          </a:p>
          <a:p>
            <a:r>
              <a:rPr lang="en-US" sz="2800" b="1" dirty="0" smtClean="0"/>
              <a:t>Cord blood sampling for malignant cells </a:t>
            </a:r>
          </a:p>
          <a:p>
            <a:endParaRPr lang="en-US" sz="2800" b="1"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85918" y="1071546"/>
            <a:ext cx="7143800" cy="7848302"/>
          </a:xfrm>
          <a:prstGeom prst="rect">
            <a:avLst/>
          </a:prstGeom>
          <a:noFill/>
        </p:spPr>
        <p:txBody>
          <a:bodyPr wrap="square" rtlCol="0">
            <a:spAutoFit/>
          </a:bodyPr>
          <a:lstStyle/>
          <a:p>
            <a:r>
              <a:rPr lang="en-US" sz="2800" b="1" dirty="0" smtClean="0"/>
              <a:t> wide deep local excision only   in women under 30 weeks</a:t>
            </a:r>
          </a:p>
          <a:p>
            <a:r>
              <a:rPr lang="en-US" sz="2800" b="1" dirty="0" smtClean="0"/>
              <a:t>                   </a:t>
            </a:r>
          </a:p>
          <a:p>
            <a:r>
              <a:rPr lang="en-US" sz="2800" b="1" dirty="0" smtClean="0"/>
              <a:t> sentinel node identification  after delivery </a:t>
            </a:r>
          </a:p>
          <a:p>
            <a:endParaRPr lang="en-US" sz="2800" b="1" dirty="0" smtClean="0"/>
          </a:p>
          <a:p>
            <a:r>
              <a:rPr lang="en-US" sz="2800" b="1" dirty="0" smtClean="0"/>
              <a:t>Brest feeding is contraindicated in</a:t>
            </a:r>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r>
              <a:rPr lang="en-US" sz="2800" b="1" dirty="0" smtClean="0"/>
              <a:t>  </a:t>
            </a:r>
            <a:endParaRPr lang="en-US" sz="2800" b="1" dirty="0"/>
          </a:p>
        </p:txBody>
      </p:sp>
      <p:sp>
        <p:nvSpPr>
          <p:cNvPr id="10" name="Rectangle 9"/>
          <p:cNvSpPr/>
          <p:nvPr/>
        </p:nvSpPr>
        <p:spPr>
          <a:xfrm>
            <a:off x="2667000" y="4286256"/>
            <a:ext cx="5834090" cy="523220"/>
          </a:xfrm>
          <a:prstGeom prst="rect">
            <a:avLst/>
          </a:prstGeom>
        </p:spPr>
        <p:txBody>
          <a:bodyPr wrap="square">
            <a:spAutoFit/>
          </a:bodyPr>
          <a:lstStyle/>
          <a:p>
            <a:pPr lvl="0"/>
            <a:r>
              <a:rPr lang="en-US" sz="2800" b="1" dirty="0" smtClean="0">
                <a:solidFill>
                  <a:prstClr val="black"/>
                </a:solidFill>
              </a:rPr>
              <a:t>sentinel node identification </a:t>
            </a:r>
            <a:endParaRPr lang="en-US" sz="2800" dirty="0">
              <a:solidFill>
                <a:prstClr val="black"/>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357166"/>
            <a:ext cx="7000924" cy="3046988"/>
          </a:xfrm>
          <a:prstGeom prst="rect">
            <a:avLst/>
          </a:prstGeom>
        </p:spPr>
        <p:txBody>
          <a:bodyPr wrap="square">
            <a:spAutoFit/>
          </a:bodyPr>
          <a:lstStyle/>
          <a:p>
            <a:r>
              <a:rPr lang="en-US" sz="3200" b="1" dirty="0" smtClean="0"/>
              <a:t>there were no adverse effects on survival if melanoma was diagnosed during pregnancy or if pregnancy developed in a woman with a preexisting melanoma.</a:t>
            </a:r>
            <a:endParaRPr lang="en-US" sz="3200" b="1"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000232" y="1785926"/>
            <a:ext cx="6715172" cy="2585323"/>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Hematologic malignancy in pregnancy</a:t>
            </a:r>
            <a:endParaRPr lang="en-US" sz="54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571480"/>
            <a:ext cx="7000924" cy="4031873"/>
          </a:xfrm>
          <a:prstGeom prst="rect">
            <a:avLst/>
          </a:prstGeom>
        </p:spPr>
        <p:txBody>
          <a:bodyPr wrap="square">
            <a:spAutoFit/>
          </a:bodyPr>
          <a:lstStyle/>
          <a:p>
            <a:r>
              <a:rPr lang="en-US" sz="3200" b="1" i="1" dirty="0" smtClean="0"/>
              <a:t>If the diagnosis of lymphoma is made during the first trimester, termination of pregnancy is recommended as there is a 10% to 20%incidence of congenital anomalies with first trimester exposure to  chemotherapeutic agents.</a:t>
            </a:r>
            <a:endParaRPr lang="en-US" sz="3200" b="1"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857356" y="428604"/>
            <a:ext cx="6858048" cy="5262979"/>
          </a:xfrm>
          <a:prstGeom prst="rect">
            <a:avLst/>
          </a:prstGeom>
        </p:spPr>
        <p:txBody>
          <a:bodyPr wrap="square">
            <a:spAutoFit/>
          </a:bodyPr>
          <a:lstStyle/>
          <a:p>
            <a:r>
              <a:rPr lang="en-US" sz="2800" b="1" dirty="0" smtClean="0"/>
              <a:t>In non pregnant patients, initial chemotherapy is given with increasing frequency even in stage I </a:t>
            </a:r>
            <a:r>
              <a:rPr lang="en-US" sz="2800" b="1" dirty="0" smtClean="0"/>
              <a:t>disease(isolated </a:t>
            </a:r>
            <a:r>
              <a:rPr lang="en-US" sz="2800" b="1" dirty="0" smtClean="0"/>
              <a:t>lymph node </a:t>
            </a:r>
            <a:r>
              <a:rPr lang="en-US" sz="2800" b="1" dirty="0" smtClean="0"/>
              <a:t>involvement). </a:t>
            </a:r>
            <a:r>
              <a:rPr lang="en-US" sz="2800" b="1" dirty="0" smtClean="0"/>
              <a:t>Radiotherapy alone for stage I disease has a 90-percent cure rate. In pregnancy, radiotherapy is preferable for isolated neck adenopathy, but it is not recommended for areas that would result in significant radiation scatter to the fetus</a:t>
            </a:r>
            <a:endParaRPr lang="en-US" sz="2800" b="1"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500166" y="214290"/>
            <a:ext cx="7429552" cy="4832092"/>
          </a:xfrm>
          <a:prstGeom prst="rect">
            <a:avLst/>
          </a:prstGeom>
        </p:spPr>
        <p:txBody>
          <a:bodyPr wrap="square">
            <a:spAutoFit/>
          </a:bodyPr>
          <a:lstStyle/>
          <a:p>
            <a:r>
              <a:rPr lang="en-US" sz="2800" b="1" i="1" dirty="0" smtClean="0"/>
              <a:t>Treatment for leukemia should be started as soon as possible after the diagnosis has been made regardless of the gestational age.</a:t>
            </a:r>
          </a:p>
          <a:p>
            <a:r>
              <a:rPr lang="en-US" sz="2800" b="1" i="1" dirty="0" smtClean="0"/>
              <a:t> In early pregnancy, termination is considered to be the best course of action, given the teratogencity of antineoplastic agents and the potential for </a:t>
            </a:r>
            <a:r>
              <a:rPr lang="en-US" sz="2800" b="1" i="1" dirty="0" smtClean="0"/>
              <a:t>maternal complications </a:t>
            </a:r>
            <a:r>
              <a:rPr lang="en-US" sz="2800" b="1" i="1" dirty="0" smtClean="0"/>
              <a:t>during periods of extreme pancytopenia and immunosuppression</a:t>
            </a:r>
            <a:endParaRPr 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57356" y="0"/>
            <a:ext cx="7072362" cy="5693866"/>
          </a:xfrm>
          <a:prstGeom prst="rect">
            <a:avLst/>
          </a:prstGeom>
          <a:noFill/>
        </p:spPr>
        <p:txBody>
          <a:bodyPr wrap="square" rtlCol="0">
            <a:spAutoFit/>
          </a:bodyPr>
          <a:lstStyle/>
          <a:p>
            <a:r>
              <a:rPr lang="en-US" sz="2800" b="1" dirty="0" smtClean="0"/>
              <a:t>Gonadal irradiation  involve possible genetic damage  :</a:t>
            </a:r>
          </a:p>
          <a:p>
            <a:r>
              <a:rPr lang="en-US" sz="2800" b="1" dirty="0" smtClean="0"/>
              <a:t>Gen mutation or chromosome breakage</a:t>
            </a:r>
          </a:p>
          <a:p>
            <a:endParaRPr lang="en-US" sz="2800" b="1" dirty="0" smtClean="0"/>
          </a:p>
          <a:p>
            <a:r>
              <a:rPr lang="en-US" sz="2800" b="1" dirty="0" smtClean="0"/>
              <a:t>Dose &gt;50cGy produce </a:t>
            </a:r>
          </a:p>
          <a:p>
            <a:r>
              <a:rPr lang="en-US" sz="2800" b="1" dirty="0" smtClean="0"/>
              <a:t> significant mental retardation</a:t>
            </a:r>
          </a:p>
          <a:p>
            <a:endParaRPr lang="en-US" sz="2800" b="1" dirty="0" smtClean="0"/>
          </a:p>
          <a:p>
            <a:r>
              <a:rPr lang="en-US" sz="2800" b="1" dirty="0" smtClean="0"/>
              <a:t>3-5cGy  results benign and malignant tumors in the child after birth</a:t>
            </a:r>
          </a:p>
          <a:p>
            <a:endParaRPr lang="en-US" sz="2800" b="1" dirty="0" smtClean="0"/>
          </a:p>
          <a:p>
            <a:r>
              <a:rPr lang="en-US" sz="2800" b="1" dirty="0" smtClean="0"/>
              <a:t>Low dose exposure &lt;100c Gy seem acceptable only in third trimester </a:t>
            </a:r>
            <a:endParaRPr lang="en-US" sz="2800" b="1"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85918" y="357166"/>
            <a:ext cx="6929486" cy="3416320"/>
          </a:xfrm>
          <a:prstGeom prst="rect">
            <a:avLst/>
          </a:prstGeom>
          <a:noFill/>
        </p:spPr>
        <p:txBody>
          <a:bodyPr wrap="square" rtlCol="0">
            <a:spAutoFit/>
          </a:bodyPr>
          <a:lstStyle/>
          <a:p>
            <a:r>
              <a:rPr lang="en-US" sz="3600" b="1" dirty="0" smtClean="0"/>
              <a:t> patients with  Non Hodgkin lymphoma  and acute myelogenous leukemia(AML)  are often very ill  and save mother life's  is considered </a:t>
            </a:r>
            <a:endParaRPr lang="en-US" sz="3600" b="1"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14480" y="285728"/>
            <a:ext cx="7143800" cy="3970318"/>
          </a:xfrm>
          <a:prstGeom prst="rect">
            <a:avLst/>
          </a:prstGeom>
          <a:noFill/>
        </p:spPr>
        <p:txBody>
          <a:bodyPr wrap="square" rtlCol="0">
            <a:spAutoFit/>
          </a:bodyPr>
          <a:lstStyle/>
          <a:p>
            <a:r>
              <a:rPr lang="en-US" sz="2800" b="1" dirty="0" smtClean="0"/>
              <a:t>Regardless of gestational age  combination chemotherapy  is the primary objective </a:t>
            </a:r>
          </a:p>
          <a:p>
            <a:r>
              <a:rPr lang="en-US" sz="2800" b="1" dirty="0" smtClean="0"/>
              <a:t>During  the first and second  trimester termination of pregnancy  should be considered  especially in actual ill patients </a:t>
            </a:r>
          </a:p>
          <a:p>
            <a:r>
              <a:rPr lang="en-US" sz="2800" b="1" dirty="0" smtClean="0"/>
              <a:t>In the later in pregnancy delivery before chemotherapy  recommended</a:t>
            </a:r>
            <a:endParaRPr lang="en-US" sz="2800" b="1"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14480" y="714356"/>
            <a:ext cx="6858048" cy="2062103"/>
          </a:xfrm>
          <a:prstGeom prst="rect">
            <a:avLst/>
          </a:prstGeom>
          <a:noFill/>
        </p:spPr>
        <p:txBody>
          <a:bodyPr wrap="square" rtlCol="0">
            <a:spAutoFit/>
          </a:bodyPr>
          <a:lstStyle/>
          <a:p>
            <a:r>
              <a:rPr lang="en-US" sz="3200" b="1" dirty="0" smtClean="0"/>
              <a:t>Drugs used cross the placenta  and can results pancytopenia so hematologic evaluation of newborn  is mandatory</a:t>
            </a:r>
            <a:endParaRPr lang="en-US" sz="3200" b="1"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857356" y="714356"/>
            <a:ext cx="6429420" cy="2677656"/>
          </a:xfrm>
          <a:prstGeom prst="rect">
            <a:avLst/>
          </a:prstGeom>
          <a:noFill/>
        </p:spPr>
        <p:txBody>
          <a:bodyPr wrap="square" rtlCol="0">
            <a:spAutoFit/>
          </a:bodyPr>
          <a:lstStyle/>
          <a:p>
            <a:r>
              <a:rPr lang="en-US" sz="2800" b="1" dirty="0" smtClean="0"/>
              <a:t>Chronic leukemia   treated in the first trimester  with chemotherapy and radiotherapy to the spleen  with shield  of the uterus  and usually deliver  apparently healthy baby  </a:t>
            </a:r>
            <a:endParaRPr lang="en-US" sz="2800" b="1"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857356" y="357166"/>
            <a:ext cx="6858048" cy="3046988"/>
          </a:xfrm>
          <a:prstGeom prst="rect">
            <a:avLst/>
          </a:prstGeom>
        </p:spPr>
        <p:txBody>
          <a:bodyPr wrap="square">
            <a:spAutoFit/>
          </a:bodyPr>
          <a:lstStyle/>
          <a:p>
            <a:r>
              <a:rPr lang="en-US" sz="3200" b="1" dirty="0" smtClean="0"/>
              <a:t>Because aggressive radiation and chemotherapy are often necessary for cure, however, pregnancy termination is reasonable in the first half of pregnancy.</a:t>
            </a:r>
            <a:endParaRPr lang="en-US" sz="3200"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357166"/>
            <a:ext cx="7143800" cy="3046988"/>
          </a:xfrm>
          <a:prstGeom prst="rect">
            <a:avLst/>
          </a:prstGeom>
        </p:spPr>
        <p:txBody>
          <a:bodyPr wrap="square">
            <a:spAutoFit/>
          </a:bodyPr>
          <a:lstStyle/>
          <a:p>
            <a:r>
              <a:rPr lang="en-US" sz="3200" b="1" dirty="0" smtClean="0"/>
              <a:t>pregnant women with Hodgkin disease are inordinately susceptible to infection and sepsis, and both radiotherapy and chemotherapy increase this susceptibility.</a:t>
            </a:r>
            <a:endParaRPr lang="en-US" sz="3200" b="1"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857356" y="500043"/>
            <a:ext cx="7072362" cy="4524315"/>
          </a:xfrm>
          <a:prstGeom prst="rect">
            <a:avLst/>
          </a:prstGeom>
          <a:noFill/>
        </p:spPr>
        <p:txBody>
          <a:bodyPr wrap="square" rtlCol="0">
            <a:spAutoFit/>
          </a:bodyPr>
          <a:lstStyle/>
          <a:p>
            <a:r>
              <a:rPr lang="en-US" sz="3200" b="1" dirty="0" smtClean="0"/>
              <a:t>Management of Hodgkin disease in pregnancy </a:t>
            </a:r>
          </a:p>
          <a:p>
            <a:endParaRPr lang="en-US" sz="3200" b="1" dirty="0" smtClean="0"/>
          </a:p>
          <a:p>
            <a:r>
              <a:rPr lang="en-US" sz="3200" b="1" dirty="0" smtClean="0"/>
              <a:t>Interruption pregnancy  not </a:t>
            </a:r>
            <a:r>
              <a:rPr lang="en-US" sz="3200" b="1" dirty="0" smtClean="0"/>
              <a:t>indicated</a:t>
            </a:r>
          </a:p>
          <a:p>
            <a:r>
              <a:rPr lang="en-US" sz="3200" b="1" dirty="0" smtClean="0"/>
              <a:t> </a:t>
            </a:r>
            <a:r>
              <a:rPr lang="en-US" sz="3200" b="1" dirty="0" smtClean="0"/>
              <a:t>treatment is easier  if </a:t>
            </a:r>
            <a:r>
              <a:rPr lang="en-US" sz="3200" b="1" dirty="0" smtClean="0"/>
              <a:t>  pregnancy </a:t>
            </a:r>
            <a:r>
              <a:rPr lang="en-US" sz="3200" b="1" dirty="0" smtClean="0"/>
              <a:t>is terminated  but not be an option </a:t>
            </a:r>
          </a:p>
          <a:p>
            <a:r>
              <a:rPr lang="en-US" sz="3200" b="1" dirty="0" smtClean="0"/>
              <a:t> </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285728"/>
            <a:ext cx="7072362" cy="4832092"/>
          </a:xfrm>
          <a:prstGeom prst="rect">
            <a:avLst/>
          </a:prstGeom>
        </p:spPr>
        <p:txBody>
          <a:bodyPr wrap="square">
            <a:spAutoFit/>
          </a:bodyPr>
          <a:lstStyle/>
          <a:p>
            <a:r>
              <a:rPr lang="en-US" sz="2800" b="1" dirty="0" smtClean="0"/>
              <a:t>Surgical staging  after 18 weeks of pregnancy is feasible  and surgical oopheropexy can be performed( to bring  the ovaries as close  to the midline behind the uterus  this protected of radiation field surgical staging  can be performed at the time cesarean </a:t>
            </a:r>
            <a:r>
              <a:rPr lang="en-US" sz="2800" b="1" dirty="0" smtClean="0"/>
              <a:t>section</a:t>
            </a:r>
          </a:p>
          <a:p>
            <a:r>
              <a:rPr lang="en-US" sz="2800" b="1" dirty="0" smtClean="0"/>
              <a:t> </a:t>
            </a:r>
            <a:endParaRPr lang="en-US" sz="2800" b="1" dirty="0" smtClean="0"/>
          </a:p>
          <a:p>
            <a:r>
              <a:rPr lang="en-US" sz="2800" b="1" dirty="0" smtClean="0"/>
              <a:t>Umbilical cord sampling can be performed  for stem cells   </a:t>
            </a:r>
            <a:endParaRPr lang="en-US" sz="2800" b="1"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714480" y="285728"/>
            <a:ext cx="7143800" cy="3108543"/>
          </a:xfrm>
          <a:prstGeom prst="rect">
            <a:avLst/>
          </a:prstGeom>
          <a:noFill/>
        </p:spPr>
        <p:txBody>
          <a:bodyPr wrap="square" rtlCol="0">
            <a:spAutoFit/>
          </a:bodyPr>
          <a:lstStyle/>
          <a:p>
            <a:r>
              <a:rPr lang="en-US" sz="2800" b="1" dirty="0" smtClean="0"/>
              <a:t>       overall prognosis for all non Hodgkin  lymphoma  is poorer  than Hodgkin  and   pregnant women  in first  half  of pregnancy  advised to therapeutic  abortion  </a:t>
            </a:r>
          </a:p>
          <a:p>
            <a:r>
              <a:rPr lang="en-US" sz="2800" b="1" dirty="0" smtClean="0"/>
              <a:t>After 24 weeks delivery depended  on the mother condition     </a:t>
            </a:r>
            <a:endParaRPr lang="en-US" sz="2800" b="1"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flipH="1">
            <a:off x="1785918" y="285728"/>
            <a:ext cx="7072362" cy="3046988"/>
          </a:xfrm>
          <a:prstGeom prst="rect">
            <a:avLst/>
          </a:prstGeom>
          <a:noFill/>
        </p:spPr>
        <p:txBody>
          <a:bodyPr wrap="square" rtlCol="0">
            <a:spAutoFit/>
          </a:bodyPr>
          <a:lstStyle/>
          <a:p>
            <a:r>
              <a:rPr lang="en-US" sz="3200" b="1" dirty="0" smtClean="0"/>
              <a:t>Because high dose  methoterexate is component most  effective regimens  for burkitt  lymphoma  therapeutic abortion in first  trimester  is essential </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642918"/>
            <a:ext cx="6429420" cy="3539430"/>
          </a:xfrm>
          <a:prstGeom prst="rect">
            <a:avLst/>
          </a:prstGeom>
        </p:spPr>
        <p:txBody>
          <a:bodyPr wrap="square">
            <a:spAutoFit/>
          </a:bodyPr>
          <a:lstStyle/>
          <a:p>
            <a:r>
              <a:rPr lang="en-US" sz="2800" b="1" dirty="0" smtClean="0"/>
              <a:t>In some cases, such as head and neck cancers, radiotherapy to supra   diaphragmatic  areas can be given relatively safely with abdominal  shielding.</a:t>
            </a:r>
          </a:p>
          <a:p>
            <a:r>
              <a:rPr lang="en-US" sz="2800" b="1" dirty="0" smtClean="0"/>
              <a:t> In others, such as breast cancer, significant scatter doses can accrue to the fetus.</a:t>
            </a:r>
            <a:endParaRPr lang="en-US" sz="2800" b="1"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flipH="1">
            <a:off x="1928794" y="357166"/>
            <a:ext cx="6929486" cy="4524315"/>
          </a:xfrm>
          <a:prstGeom prst="rect">
            <a:avLst/>
          </a:prstGeom>
          <a:noFill/>
        </p:spPr>
        <p:txBody>
          <a:bodyPr wrap="square" rtlCol="0">
            <a:spAutoFit/>
          </a:bodyPr>
          <a:lstStyle/>
          <a:p>
            <a:r>
              <a:rPr lang="en-US" sz="2400" b="1" dirty="0" smtClean="0"/>
              <a:t> in any child born  to a mother  with active  malignancy  should  have  initially  </a:t>
            </a:r>
          </a:p>
          <a:p>
            <a:r>
              <a:rPr lang="en-US" sz="2400" b="1" dirty="0" smtClean="0"/>
              <a:t>Complete physical exam </a:t>
            </a:r>
          </a:p>
          <a:p>
            <a:r>
              <a:rPr lang="en-US" sz="2400" b="1" dirty="0" smtClean="0"/>
              <a:t>Complete blood count  </a:t>
            </a:r>
            <a:r>
              <a:rPr lang="en-US" sz="2400" b="1" dirty="0" smtClean="0"/>
              <a:t>LFT  </a:t>
            </a:r>
            <a:r>
              <a:rPr lang="en-US" sz="2400" b="1" dirty="0" smtClean="0"/>
              <a:t>coagulation study  uric acid and LDH serum  </a:t>
            </a:r>
            <a:r>
              <a:rPr lang="en-US" sz="2400" b="1" dirty="0" smtClean="0"/>
              <a:t>U/A</a:t>
            </a:r>
            <a:endParaRPr lang="en-US" sz="2400" b="1" dirty="0" smtClean="0"/>
          </a:p>
          <a:p>
            <a:r>
              <a:rPr lang="en-US" sz="2400" b="1" dirty="0" smtClean="0"/>
              <a:t>  </a:t>
            </a:r>
          </a:p>
          <a:p>
            <a:r>
              <a:rPr lang="en-US" sz="2400" b="1" dirty="0" smtClean="0"/>
              <a:t>IMAGING; MRI    brain  </a:t>
            </a:r>
            <a:r>
              <a:rPr lang="en-US" sz="2400" b="1" dirty="0" smtClean="0"/>
              <a:t>CT-scan    </a:t>
            </a:r>
            <a:r>
              <a:rPr lang="en-US" sz="2400" b="1" dirty="0" smtClean="0"/>
              <a:t>chest  abdomen and pelvic</a:t>
            </a:r>
          </a:p>
          <a:p>
            <a:endParaRPr lang="en-US" sz="2400" b="1" dirty="0" smtClean="0"/>
          </a:p>
          <a:p>
            <a:r>
              <a:rPr lang="en-US" sz="2400" b="1" dirty="0" smtClean="0"/>
              <a:t>Pathologically examination of placenta</a:t>
            </a:r>
          </a:p>
          <a:p>
            <a:endParaRPr lang="en-US" sz="2400" b="1" dirty="0" smtClean="0"/>
          </a:p>
          <a:p>
            <a:r>
              <a:rPr lang="en-US" sz="2400" b="1" dirty="0" smtClean="0"/>
              <a:t>Close observe in childhood </a:t>
            </a:r>
            <a:endParaRPr lang="en-US" sz="2400" b="1"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flipH="1">
            <a:off x="1785918" y="428604"/>
            <a:ext cx="6715172" cy="3108543"/>
          </a:xfrm>
          <a:prstGeom prst="rect">
            <a:avLst/>
          </a:prstGeom>
          <a:noFill/>
        </p:spPr>
        <p:txBody>
          <a:bodyPr wrap="square" rtlCol="0">
            <a:spAutoFit/>
          </a:bodyPr>
          <a:lstStyle/>
          <a:p>
            <a:r>
              <a:rPr lang="en-US" sz="2800" b="1" dirty="0" smtClean="0"/>
              <a:t>Primary fetal </a:t>
            </a:r>
            <a:r>
              <a:rPr lang="en-US" sz="2800" b="1" dirty="0" smtClean="0"/>
              <a:t>tumors:    </a:t>
            </a:r>
            <a:endParaRPr lang="en-US" sz="2800" b="1" dirty="0" smtClean="0"/>
          </a:p>
          <a:p>
            <a:r>
              <a:rPr lang="en-US" sz="2800" b="1" dirty="0" smtClean="0"/>
              <a:t>Sacrococcygeal teratoma </a:t>
            </a:r>
          </a:p>
          <a:p>
            <a:r>
              <a:rPr lang="en-US" sz="2800" b="1" dirty="0" smtClean="0"/>
              <a:t>Congenital  nuroblastoma </a:t>
            </a:r>
          </a:p>
          <a:p>
            <a:r>
              <a:rPr lang="en-US" sz="2800" b="1" dirty="0" smtClean="0"/>
              <a:t>Acute congenital leukemia </a:t>
            </a:r>
          </a:p>
          <a:p>
            <a:r>
              <a:rPr lang="en-US" sz="2800" b="1" dirty="0" smtClean="0"/>
              <a:t>Retinoblastoma </a:t>
            </a:r>
          </a:p>
          <a:p>
            <a:r>
              <a:rPr lang="en-US" sz="2800" b="1" dirty="0" smtClean="0"/>
              <a:t>Hepatoblastoma</a:t>
            </a:r>
          </a:p>
          <a:p>
            <a:r>
              <a:rPr lang="en-US" sz="2800" b="1" dirty="0" smtClean="0"/>
              <a:t>Rabdomiosarcoma</a:t>
            </a:r>
            <a:endParaRPr lang="en-US" sz="2800" b="1"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33"/>
          <p:cNvPicPr>
            <a:picLocks noChangeAspect="1" noChangeArrowheads="1"/>
          </p:cNvPicPr>
          <p:nvPr/>
        </p:nvPicPr>
        <p:blipFill>
          <a:blip r:embed="rId2" cstate="print"/>
          <a:srcRect/>
          <a:stretch>
            <a:fillRect/>
          </a:stretch>
        </p:blipFill>
        <p:spPr>
          <a:xfrm>
            <a:off x="214282"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071670" y="428604"/>
            <a:ext cx="6072230" cy="2554545"/>
          </a:xfrm>
          <a:prstGeom prst="rect">
            <a:avLst/>
          </a:prstGeom>
          <a:noFill/>
        </p:spPr>
        <p:txBody>
          <a:bodyPr wrap="square" rtlCol="0">
            <a:spAutoFit/>
          </a:bodyPr>
          <a:lstStyle/>
          <a:p>
            <a:r>
              <a:rPr lang="en-US" sz="4000" b="1" dirty="0" smtClean="0"/>
              <a:t>Irradiation of even supra  diaphragmatic  structure will deliver fetal dose1.2-7.1 cGy</a:t>
            </a:r>
            <a:endParaRPr lang="en-US"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43042" y="285728"/>
            <a:ext cx="7286676" cy="4401205"/>
          </a:xfrm>
          <a:prstGeom prst="rect">
            <a:avLst/>
          </a:prstGeom>
          <a:noFill/>
        </p:spPr>
        <p:txBody>
          <a:bodyPr wrap="square" rtlCol="0">
            <a:spAutoFit/>
          </a:bodyPr>
          <a:lstStyle/>
          <a:p>
            <a:r>
              <a:rPr lang="en-US" sz="2800" b="1" dirty="0" smtClean="0"/>
              <a:t>Diagnostic  radiology:</a:t>
            </a:r>
          </a:p>
          <a:p>
            <a:r>
              <a:rPr lang="en-US" sz="2800" b="1" dirty="0" smtClean="0"/>
              <a:t>Chest x-ray    300 mcGy per plate </a:t>
            </a:r>
          </a:p>
          <a:p>
            <a:r>
              <a:rPr lang="en-US" sz="2800" b="1" dirty="0" smtClean="0"/>
              <a:t>Barium enema    6cGy</a:t>
            </a:r>
          </a:p>
          <a:p>
            <a:r>
              <a:rPr lang="en-US" sz="2800" b="1" dirty="0" smtClean="0"/>
              <a:t>Sentinel  node identification avoidance      dose &gt;0.05-0.1</a:t>
            </a:r>
          </a:p>
          <a:p>
            <a:r>
              <a:rPr lang="en-US" sz="2800" b="1" dirty="0" smtClean="0"/>
              <a:t> </a:t>
            </a:r>
          </a:p>
          <a:p>
            <a:r>
              <a:rPr lang="en-US" sz="2800" b="1" dirty="0" smtClean="0"/>
              <a:t>Iodine -131 termination of pregnancy</a:t>
            </a:r>
          </a:p>
          <a:p>
            <a:endParaRPr lang="en-US" sz="2800" b="1" dirty="0" smtClean="0"/>
          </a:p>
          <a:p>
            <a:endParaRPr lang="en-US" sz="2800" b="1" dirty="0" smtClean="0"/>
          </a:p>
          <a:p>
            <a:endParaRPr lang="en-US" sz="28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6.jpg"/>
          <p:cNvPicPr>
            <a:picLocks noGrp="1" noChangeAspect="1"/>
          </p:cNvPicPr>
          <p:nvPr>
            <p:ph sz="quarter" idx="1"/>
          </p:nvPr>
        </p:nvPicPr>
        <p:blipFill>
          <a:blip r:embed="rId2" cstate="print"/>
          <a:stretch>
            <a:fillRect/>
          </a:stretch>
        </p:blipFill>
        <p:spPr>
          <a:xfrm>
            <a:off x="1835696" y="1988840"/>
            <a:ext cx="5334000" cy="390906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857355" y="1428736"/>
            <a:ext cx="6572297" cy="1754326"/>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Chemotherapy</a:t>
            </a:r>
          </a:p>
          <a:p>
            <a:pPr algn="ctr"/>
            <a:r>
              <a:rPr lang="en-US" sz="54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 in pregnancy</a:t>
            </a:r>
            <a:endParaRPr lang="en-US" sz="54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flipH="1">
            <a:off x="1857356" y="214290"/>
            <a:ext cx="6786610" cy="4093428"/>
          </a:xfrm>
          <a:prstGeom prst="rect">
            <a:avLst/>
          </a:prstGeom>
          <a:noFill/>
        </p:spPr>
        <p:txBody>
          <a:bodyPr wrap="square" rtlCol="0">
            <a:spAutoFit/>
          </a:bodyPr>
          <a:lstStyle/>
          <a:p>
            <a:r>
              <a:rPr lang="en-US" sz="2000" b="1" dirty="0" smtClean="0"/>
              <a:t>Three stages o f  embryonic development :</a:t>
            </a:r>
          </a:p>
          <a:p>
            <a:r>
              <a:rPr lang="en-US" sz="2000" b="1" dirty="0" smtClean="0"/>
              <a:t>Too weeks of life  ;         resistant to teratogens</a:t>
            </a:r>
          </a:p>
          <a:p>
            <a:endParaRPr lang="en-US" sz="2000" b="1" dirty="0" smtClean="0"/>
          </a:p>
          <a:p>
            <a:r>
              <a:rPr lang="en-US" sz="2000" b="1" dirty="0" smtClean="0"/>
              <a:t>Third to eighth weeks    maximal susceptibility  to teratogen </a:t>
            </a:r>
            <a:r>
              <a:rPr lang="en-US" sz="2000" b="1" dirty="0" smtClean="0">
                <a:solidFill>
                  <a:schemeClr val="accent3">
                    <a:lumMod val="60000"/>
                    <a:lumOff val="40000"/>
                  </a:schemeClr>
                </a:solidFill>
              </a:rPr>
              <a:t>(brain and gonadal tissue are exception because  continue to differentiate beyond the second period)  </a:t>
            </a:r>
            <a:r>
              <a:rPr lang="en-US" sz="2000" b="1" dirty="0" smtClean="0"/>
              <a:t>Major congenital anomalies</a:t>
            </a:r>
          </a:p>
          <a:p>
            <a:endParaRPr lang="en-US" sz="2000" b="1" dirty="0" smtClean="0"/>
          </a:p>
          <a:p>
            <a:r>
              <a:rPr lang="en-US" sz="2000" b="1" dirty="0" smtClean="0"/>
              <a:t>9-38weeks  or fetal period  </a:t>
            </a:r>
          </a:p>
          <a:p>
            <a:r>
              <a:rPr lang="en-US" sz="2000" b="1" dirty="0" smtClean="0"/>
              <a:t> (organ developments) functional defects and minor anomalies</a:t>
            </a:r>
          </a:p>
          <a:p>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04i.jpg"/>
          <p:cNvPicPr>
            <a:picLocks noChangeAspect="1"/>
          </p:cNvPicPr>
          <p:nvPr/>
        </p:nvPicPr>
        <p:blipFill>
          <a:blip r:embed="rId2" cstate="print"/>
          <a:stretch>
            <a:fillRect/>
          </a:stretch>
        </p:blipFill>
        <p:spPr>
          <a:xfrm>
            <a:off x="2987824" y="908720"/>
            <a:ext cx="5334000" cy="4000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071670" y="1285860"/>
            <a:ext cx="6215106" cy="2677656"/>
          </a:xfrm>
          <a:prstGeom prst="rect">
            <a:avLst/>
          </a:prstGeom>
        </p:spPr>
        <p:txBody>
          <a:bodyPr wrap="square">
            <a:spAutoFit/>
          </a:bodyPr>
          <a:lstStyle/>
          <a:p>
            <a:r>
              <a:rPr lang="en-US" sz="2400" b="1" i="1" dirty="0"/>
              <a:t>Second and third trimester exposure </a:t>
            </a:r>
            <a:r>
              <a:rPr lang="en-US" sz="2400" b="1" i="1" dirty="0" smtClean="0"/>
              <a:t>is associated </a:t>
            </a:r>
            <a:r>
              <a:rPr lang="en-US" sz="2400" b="1" i="1" dirty="0"/>
              <a:t>primarily </a:t>
            </a:r>
            <a:r>
              <a:rPr lang="en-US" sz="2400" b="1" i="1" dirty="0" smtClean="0"/>
              <a:t>with: </a:t>
            </a:r>
          </a:p>
          <a:p>
            <a:endParaRPr lang="en-US" sz="2400" b="1" i="1" dirty="0" smtClean="0"/>
          </a:p>
          <a:p>
            <a:r>
              <a:rPr lang="en-US" sz="2400" b="1" i="1" dirty="0" smtClean="0"/>
              <a:t>intrauterine </a:t>
            </a:r>
            <a:r>
              <a:rPr lang="en-US" sz="2400" b="1" i="1" dirty="0"/>
              <a:t>growth restriction and low birth weight as well </a:t>
            </a:r>
            <a:r>
              <a:rPr lang="en-US" sz="2400" b="1" i="1" dirty="0" smtClean="0"/>
              <a:t>as potentially preterm </a:t>
            </a:r>
            <a:r>
              <a:rPr lang="en-US" sz="2400" b="1" i="1" dirty="0"/>
              <a:t>deliveries and </a:t>
            </a:r>
            <a:r>
              <a:rPr lang="en-US" sz="2400" b="1" i="1" dirty="0" smtClean="0"/>
              <a:t>neonatal  </a:t>
            </a:r>
            <a:r>
              <a:rPr lang="en-US" sz="2400" b="1" i="1" dirty="0"/>
              <a:t>myelosuppression</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85918" y="1571612"/>
            <a:ext cx="6786610" cy="2677656"/>
          </a:xfrm>
          <a:prstGeom prst="rect">
            <a:avLst/>
          </a:prstGeom>
        </p:spPr>
        <p:txBody>
          <a:bodyPr wrap="square">
            <a:spAutoFit/>
          </a:bodyPr>
          <a:lstStyle/>
          <a:p>
            <a:r>
              <a:rPr lang="en-US" sz="2400" b="1" i="1" dirty="0"/>
              <a:t>Chemotherapy during the first trimester has been shown </a:t>
            </a:r>
            <a:r>
              <a:rPr lang="en-US" sz="2400" b="1" i="1" dirty="0" smtClean="0"/>
              <a:t>to increase </a:t>
            </a:r>
            <a:r>
              <a:rPr lang="en-US" sz="2400" b="1" i="1" dirty="0"/>
              <a:t>the risk of </a:t>
            </a:r>
            <a:endParaRPr lang="en-US" sz="2400" b="1" i="1" dirty="0" smtClean="0"/>
          </a:p>
          <a:p>
            <a:endParaRPr lang="en-US" sz="2400" b="1" i="1" dirty="0" smtClean="0"/>
          </a:p>
          <a:p>
            <a:r>
              <a:rPr lang="en-US" sz="2400" b="1" i="1" dirty="0" smtClean="0"/>
              <a:t>spontaneous </a:t>
            </a:r>
            <a:r>
              <a:rPr lang="en-US" sz="2400" b="1" i="1" dirty="0"/>
              <a:t>abortions, major malformations, and fetal demise and thus should </a:t>
            </a:r>
            <a:r>
              <a:rPr lang="en-US" sz="2400" b="1" i="1" dirty="0" smtClean="0"/>
              <a:t>be avoided </a:t>
            </a:r>
            <a:r>
              <a:rPr lang="en-US" sz="2400" b="1" i="1" dirty="0"/>
              <a:t>unless termination of pregnancy is planned.</a:t>
            </a:r>
            <a:endParaRPr 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785918" y="285728"/>
            <a:ext cx="6286544" cy="3046988"/>
          </a:xfrm>
          <a:prstGeom prst="rect">
            <a:avLst/>
          </a:prstGeom>
          <a:noFill/>
        </p:spPr>
        <p:txBody>
          <a:bodyPr wrap="square" rtlCol="0">
            <a:spAutoFit/>
          </a:bodyPr>
          <a:lstStyle/>
          <a:p>
            <a:r>
              <a:rPr lang="en-US" sz="3200" b="1" dirty="0" smtClean="0"/>
              <a:t>Small intermittent doses  of a teratogen  may interfere with cellular metabolism  and cause  more serious malformation than might be expected</a:t>
            </a:r>
            <a:endParaRPr lang="en-US"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857356" y="1000108"/>
            <a:ext cx="6572296" cy="3108543"/>
          </a:xfrm>
          <a:prstGeom prst="rect">
            <a:avLst/>
          </a:prstGeom>
        </p:spPr>
        <p:txBody>
          <a:bodyPr wrap="square">
            <a:spAutoFit/>
          </a:bodyPr>
          <a:lstStyle/>
          <a:p>
            <a:r>
              <a:rPr lang="en-US" sz="2800" b="1" dirty="0" smtClean="0"/>
              <a:t>patients with documented distant metastases may be able to initiate systemic chemotherapy during pregnancy, thus providing the mother with the appropriate therapy while allowing more time for fetal growth and maturation</a:t>
            </a:r>
            <a:endParaRPr lang="en-US"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785918" y="0"/>
            <a:ext cx="7143800" cy="4093428"/>
          </a:xfrm>
          <a:prstGeom prst="rect">
            <a:avLst/>
          </a:prstGeom>
          <a:noFill/>
        </p:spPr>
        <p:txBody>
          <a:bodyPr wrap="square" rtlCol="0">
            <a:spAutoFit/>
          </a:bodyPr>
          <a:lstStyle/>
          <a:p>
            <a:r>
              <a:rPr lang="en-US" sz="2000" b="1" dirty="0" smtClean="0"/>
              <a:t>Classes of anti neoplastic agents :</a:t>
            </a:r>
          </a:p>
          <a:p>
            <a:r>
              <a:rPr lang="en-US" sz="2000" b="1" dirty="0" smtClean="0"/>
              <a:t>Antimetabolites:    methoteraxate 5-fu  (aminopterin  syndrome)              therapeutic  abortion</a:t>
            </a:r>
          </a:p>
          <a:p>
            <a:endParaRPr lang="en-US" sz="2000" b="1" dirty="0" smtClean="0"/>
          </a:p>
          <a:p>
            <a:r>
              <a:rPr lang="en-US" sz="2000" b="1" dirty="0" smtClean="0"/>
              <a:t>Alkylating agents:   cyclophosfomide chloroambocil</a:t>
            </a:r>
          </a:p>
          <a:p>
            <a:endParaRPr lang="en-US" sz="2000" b="1" dirty="0" smtClean="0"/>
          </a:p>
          <a:p>
            <a:r>
              <a:rPr lang="en-US" sz="2000" b="1" dirty="0" smtClean="0"/>
              <a:t>anti tumor antibiotic :adrimycin actinomycin bleomycin  safe in  second and third trimester</a:t>
            </a:r>
          </a:p>
          <a:p>
            <a:endParaRPr lang="en-US" sz="2000" b="1" dirty="0" smtClean="0"/>
          </a:p>
          <a:p>
            <a:r>
              <a:rPr lang="en-US" sz="2000" b="1" dirty="0" smtClean="0"/>
              <a:t>Alkaloids taxanes </a:t>
            </a:r>
          </a:p>
          <a:p>
            <a:r>
              <a:rPr lang="en-US" sz="2000" b="1" dirty="0" smtClean="0"/>
              <a:t>Platinum analog</a:t>
            </a:r>
          </a:p>
          <a:p>
            <a:endParaRPr lang="en-US" sz="2000" b="1" dirty="0" smtClean="0"/>
          </a:p>
          <a:p>
            <a:r>
              <a:rPr lang="en-US" sz="2000" b="1" dirty="0" smtClean="0"/>
              <a:t>             (second and third trimester   is safes)</a:t>
            </a:r>
            <a:endParaRPr lang="en-US"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14480" y="214290"/>
            <a:ext cx="7215238" cy="4801314"/>
          </a:xfrm>
          <a:prstGeom prst="rect">
            <a:avLst/>
          </a:prstGeom>
        </p:spPr>
        <p:txBody>
          <a:bodyPr wrap="square">
            <a:spAutoFit/>
          </a:bodyPr>
          <a:lstStyle/>
          <a:p>
            <a:r>
              <a:rPr lang="en-US" b="1" dirty="0" smtClean="0"/>
              <a:t>physiologic changes that occur with pregnancy, including:</a:t>
            </a:r>
          </a:p>
          <a:p>
            <a:endParaRPr lang="en-US" b="1" dirty="0" smtClean="0"/>
          </a:p>
          <a:p>
            <a:r>
              <a:rPr lang="en-US" b="1" dirty="0" smtClean="0"/>
              <a:t>Increases in blood volume and renal as well as hepatic clearance might be expected to reduce active concentrations</a:t>
            </a:r>
          </a:p>
          <a:p>
            <a:endParaRPr lang="en-US" b="1" dirty="0" smtClean="0"/>
          </a:p>
          <a:p>
            <a:r>
              <a:rPr lang="en-US" b="1" dirty="0" smtClean="0"/>
              <a:t> </a:t>
            </a:r>
            <a:r>
              <a:rPr lang="en-US" b="1" dirty="0" smtClean="0">
                <a:solidFill>
                  <a:srgbClr val="FFFFFF"/>
                </a:solidFill>
                <a:hlinkClick r:id="rId2"/>
              </a:rPr>
              <a:t>in normal pregnancy</a:t>
            </a:r>
            <a:r>
              <a:rPr lang="en-US" b="1" dirty="0" smtClean="0">
                <a:solidFill>
                  <a:srgbClr val="FFFFFF"/>
                </a:solidFill>
              </a:rPr>
              <a:t> </a:t>
            </a:r>
            <a:r>
              <a:rPr lang="en-US" b="1" dirty="0" smtClean="0"/>
              <a:t>diminished gastric motility may impact the absorption of orally administered drugs. </a:t>
            </a:r>
          </a:p>
          <a:p>
            <a:endParaRPr lang="en-US" b="1" dirty="0" smtClean="0"/>
          </a:p>
          <a:p>
            <a:r>
              <a:rPr lang="en-US" b="1" dirty="0" smtClean="0"/>
              <a:t>Plasma albumin decreases, increasing the amount of unbound active drug; however, this effect is counterbalanced by high levels of estrogen which increase other plasma proteins</a:t>
            </a:r>
          </a:p>
          <a:p>
            <a:endParaRPr lang="en-US" b="1" dirty="0" smtClean="0"/>
          </a:p>
          <a:p>
            <a:r>
              <a:rPr lang="en-US" b="1" dirty="0" smtClean="0"/>
              <a:t>The "third space" of the amniotic sac is a concern for drugs such as </a:t>
            </a:r>
            <a:r>
              <a:rPr lang="en-US" b="1" dirty="0" smtClean="0">
                <a:hlinkClick r:id="rId3"/>
              </a:rPr>
              <a:t>methotrexate</a:t>
            </a:r>
            <a:r>
              <a:rPr lang="en-US" b="1" dirty="0" smtClean="0"/>
              <a:t>, but this drug is avoided during pregnancy</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85918" y="714356"/>
            <a:ext cx="6143668" cy="1815882"/>
          </a:xfrm>
          <a:prstGeom prst="rect">
            <a:avLst/>
          </a:prstGeom>
        </p:spPr>
        <p:txBody>
          <a:bodyPr wrap="square">
            <a:spAutoFit/>
          </a:bodyPr>
          <a:lstStyle/>
          <a:p>
            <a:r>
              <a:rPr lang="en-US" sz="2800" b="1" dirty="0" smtClean="0"/>
              <a:t>Safe use of G-CSF (and recombinant </a:t>
            </a:r>
            <a:r>
              <a:rPr lang="en-US" sz="2800" b="1" dirty="0" smtClean="0">
                <a:hlinkClick r:id="rId2"/>
              </a:rPr>
              <a:t>erythropoietin</a:t>
            </a:r>
            <a:r>
              <a:rPr lang="en-US" sz="2800" b="1" dirty="0" smtClean="0"/>
              <a:t>) in human pregnancy has been reported </a:t>
            </a:r>
            <a:endParaRPr lang="en-US"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071670" y="500042"/>
            <a:ext cx="6786610" cy="4154984"/>
          </a:xfrm>
          <a:prstGeom prst="rect">
            <a:avLst/>
          </a:prstGeom>
        </p:spPr>
        <p:txBody>
          <a:bodyPr wrap="square">
            <a:spAutoFit/>
          </a:bodyPr>
          <a:lstStyle/>
          <a:p>
            <a:r>
              <a:rPr lang="en-US" sz="2400" b="1" dirty="0" smtClean="0"/>
              <a:t>Ideally, there should be three weeks between completion of chemotherapy and delivery so the bone marrow can recover, and to allow the placenta to metabolize and eliminate cytotoxic drugs from the fetus</a:t>
            </a:r>
          </a:p>
          <a:p>
            <a:r>
              <a:rPr lang="en-US" sz="2400" b="1" dirty="0" smtClean="0"/>
              <a:t>. Since the potential for spontaneous labor increases towards the end of pregnancy, it is prudent to avoid administering chemotherapy in the late third trimester</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flipH="1">
            <a:off x="2184962" y="857232"/>
            <a:ext cx="5958937" cy="1754326"/>
          </a:xfrm>
          <a:prstGeom prst="rect">
            <a:avLst/>
          </a:prstGeom>
          <a:noFill/>
        </p:spPr>
        <p:txBody>
          <a:bodyPr wrap="square" rtlCol="0">
            <a:spAutoFit/>
          </a:bodyPr>
          <a:lstStyle/>
          <a:p>
            <a:r>
              <a:rPr lang="en-US" sz="3600" b="1" dirty="0" smtClean="0"/>
              <a:t>Placental pathology is mandatory in all cases  following delivery</a:t>
            </a:r>
            <a:endParaRPr lang="en-US" sz="3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C:\Users\Zohreh\Desktop\2004258399821482460_fs.jpg"/>
          <p:cNvPicPr>
            <a:picLocks noChangeAspect="1" noChangeArrowheads="1"/>
          </p:cNvPicPr>
          <p:nvPr/>
        </p:nvPicPr>
        <p:blipFill>
          <a:blip r:embed="rId2" cstate="print"/>
          <a:srcRect/>
          <a:stretch>
            <a:fillRect/>
          </a:stretch>
        </p:blipFill>
        <p:spPr bwMode="auto">
          <a:xfrm>
            <a:off x="2528888" y="1285875"/>
            <a:ext cx="4086225" cy="42862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43108" y="785794"/>
            <a:ext cx="6357982" cy="2246769"/>
          </a:xfrm>
          <a:prstGeom prst="rect">
            <a:avLst/>
          </a:prstGeom>
          <a:noFill/>
        </p:spPr>
        <p:txBody>
          <a:bodyPr wrap="square" rtlCol="0">
            <a:spAutoFit/>
          </a:bodyPr>
          <a:lstStyle/>
          <a:p>
            <a:pPr>
              <a:buFont typeface="Wingdings" pitchFamily="2" charset="2"/>
              <a:buChar char="Ø"/>
            </a:pPr>
            <a:r>
              <a:rPr lang="en-US" sz="2800" b="1" dirty="0" smtClean="0"/>
              <a:t>  Radiotherapy in pregnancy</a:t>
            </a:r>
          </a:p>
          <a:p>
            <a:pPr>
              <a:buFont typeface="Wingdings" pitchFamily="2" charset="2"/>
              <a:buChar char="Ø"/>
            </a:pPr>
            <a:r>
              <a:rPr lang="en-US" sz="2800" b="1" dirty="0" smtClean="0"/>
              <a:t>  Chemotherapy in pregnancy </a:t>
            </a:r>
          </a:p>
          <a:p>
            <a:pPr>
              <a:buFont typeface="Wingdings" pitchFamily="2" charset="2"/>
              <a:buChar char="Ø"/>
            </a:pPr>
            <a:r>
              <a:rPr lang="en-US" sz="2800" b="1" dirty="0" smtClean="0"/>
              <a:t>  Surgery in pregnancy</a:t>
            </a:r>
          </a:p>
          <a:p>
            <a:pPr>
              <a:buFont typeface="Wingdings" pitchFamily="2" charset="2"/>
              <a:buChar char="Ø"/>
            </a:pPr>
            <a:r>
              <a:rPr lang="en-US" sz="2800" b="1" dirty="0" smtClean="0"/>
              <a:t>  Genital cancer I n pregnancy</a:t>
            </a:r>
          </a:p>
          <a:p>
            <a:pPr>
              <a:buFont typeface="Wingdings" pitchFamily="2" charset="2"/>
              <a:buChar char="Ø"/>
            </a:pPr>
            <a:r>
              <a:rPr lang="en-US" sz="2800" b="1" dirty="0" smtClean="0"/>
              <a:t>  Others cancer in pregnancy</a:t>
            </a:r>
            <a:endParaRPr 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857356" y="1643050"/>
            <a:ext cx="6731128" cy="1754326"/>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Surgery in pregnancy</a:t>
            </a:r>
            <a:endParaRPr lang="en-US" sz="54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071670" y="714356"/>
            <a:ext cx="6500858" cy="3970318"/>
          </a:xfrm>
          <a:prstGeom prst="rect">
            <a:avLst/>
          </a:prstGeom>
        </p:spPr>
        <p:txBody>
          <a:bodyPr wrap="square">
            <a:spAutoFit/>
          </a:bodyPr>
          <a:lstStyle/>
          <a:p>
            <a:r>
              <a:rPr lang="en-US" sz="2800" b="1" i="1" dirty="0"/>
              <a:t>Surgical removal of tumors is often possible with minimal risk of disrupting the pregnancy. </a:t>
            </a:r>
            <a:r>
              <a:rPr lang="en-US" sz="2800" b="1" i="1" dirty="0" smtClean="0"/>
              <a:t>Surgery  during </a:t>
            </a:r>
            <a:r>
              <a:rPr lang="en-US" sz="2800" b="1" i="1" dirty="0"/>
              <a:t>the early second trimester is ideal</a:t>
            </a:r>
            <a:r>
              <a:rPr lang="en-US" sz="2800" b="1" i="1" dirty="0" smtClean="0"/>
              <a:t>,</a:t>
            </a:r>
          </a:p>
          <a:p>
            <a:r>
              <a:rPr lang="en-US" sz="2800" b="1" i="1" dirty="0" smtClean="0"/>
              <a:t> </a:t>
            </a:r>
            <a:r>
              <a:rPr lang="en-US" sz="2800" b="1" i="1" dirty="0"/>
              <a:t>but surgery at any gestational age is reasonable if it </a:t>
            </a:r>
            <a:r>
              <a:rPr lang="en-US" sz="2800" b="1" i="1" dirty="0" smtClean="0"/>
              <a:t>will maximize </a:t>
            </a:r>
            <a:r>
              <a:rPr lang="en-US" sz="2800" b="1" i="1" dirty="0"/>
              <a:t>the chance of cure and long-term </a:t>
            </a:r>
            <a:r>
              <a:rPr lang="en-US" sz="2800" b="1" i="1" dirty="0" smtClean="0"/>
              <a:t>surviva</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928794" y="571480"/>
            <a:ext cx="6572296" cy="3539430"/>
          </a:xfrm>
          <a:prstGeom prst="rect">
            <a:avLst/>
          </a:prstGeom>
        </p:spPr>
        <p:txBody>
          <a:bodyPr wrap="square">
            <a:spAutoFit/>
          </a:bodyPr>
          <a:lstStyle/>
          <a:p>
            <a:r>
              <a:rPr lang="en-US" sz="3200" b="1" dirty="0" smtClean="0"/>
              <a:t>in the late second and early third trimester, a treatment delay of three weeks may convey significant gains in fetal prognosis, while the delay is unlikely to alter the maternal outcome</a:t>
            </a:r>
            <a:endParaRPr lang="en-US" sz="3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p:cNvSpPr txBox="1">
            <a:spLocks/>
          </p:cNvSpPr>
          <p:nvPr/>
        </p:nvSpPr>
        <p:spPr>
          <a:xfrm>
            <a:off x="1857356" y="500042"/>
            <a:ext cx="6786610" cy="3714776"/>
          </a:xfrm>
          <a:prstGeom prst="rect">
            <a:avLst/>
          </a:prstGeom>
        </p:spPr>
        <p:txBody>
          <a:bodyPr vert="horz">
            <a:normAutofit/>
          </a:bodyPr>
          <a:lstStyle/>
          <a:p>
            <a:pPr lvl="0">
              <a:spcBef>
                <a:spcPts val="600"/>
              </a:spcBef>
              <a:buClr>
                <a:schemeClr val="accent1"/>
              </a:buClr>
              <a:buSzPct val="70000"/>
              <a:defRPr/>
            </a:pPr>
            <a:r>
              <a:rPr kumimoji="0" lang="en-US" sz="2800" b="1" i="1" u="none" strike="noStrike" kern="1200" cap="none" spc="0" normalizeH="0" baseline="0" noProof="0" dirty="0" smtClean="0">
                <a:ln>
                  <a:noFill/>
                </a:ln>
                <a:effectLst/>
                <a:uLnTx/>
                <a:uFillTx/>
                <a:latin typeface="+mn-lt"/>
                <a:ea typeface="+mn-ea"/>
                <a:cs typeface="+mn-cs"/>
              </a:rPr>
              <a:t>In a modern neonatal intensive care unit, the neonatal survival rate at 28 </a:t>
            </a:r>
            <a:r>
              <a:rPr lang="en-US" sz="2800" b="1" i="1" dirty="0" smtClean="0"/>
              <a:t>weeks  gestation </a:t>
            </a:r>
            <a:r>
              <a:rPr kumimoji="0" lang="en-US" sz="2800" b="1" i="1" u="none" strike="noStrike" kern="1200" cap="none" spc="0" normalizeH="0" baseline="0" noProof="0" dirty="0" smtClean="0">
                <a:ln>
                  <a:noFill/>
                </a:ln>
                <a:effectLst/>
                <a:uLnTx/>
                <a:uFillTx/>
                <a:latin typeface="+mn-lt"/>
                <a:ea typeface="+mn-ea"/>
                <a:cs typeface="+mn-cs"/>
              </a:rPr>
              <a:t>following antenatal corticosteroid administration is well above 90%. In addition, long-term neurologic outcome is near normal in over 90% of survivors	</a:t>
            </a:r>
            <a:endParaRPr kumimoji="0" lang="en-US" sz="2800" b="1"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714356"/>
            <a:ext cx="7358082" cy="2246769"/>
          </a:xfrm>
          <a:prstGeom prst="rect">
            <a:avLst/>
          </a:prstGeom>
        </p:spPr>
        <p:txBody>
          <a:bodyPr wrap="square">
            <a:spAutoFit/>
          </a:bodyPr>
          <a:lstStyle/>
          <a:p>
            <a:r>
              <a:rPr lang="en-US" sz="2800" b="1" i="1" dirty="0"/>
              <a:t>The method of delivery should be determined by obstetrical </a:t>
            </a:r>
            <a:r>
              <a:rPr lang="en-US" sz="2800" b="1" i="1" dirty="0" smtClean="0"/>
              <a:t> indications.</a:t>
            </a:r>
          </a:p>
          <a:p>
            <a:endParaRPr lang="en-US" sz="2800" b="1" i="1" dirty="0" smtClean="0"/>
          </a:p>
          <a:p>
            <a:r>
              <a:rPr lang="en-US" sz="2800" b="1" i="1" dirty="0" smtClean="0"/>
              <a:t> </a:t>
            </a:r>
            <a:r>
              <a:rPr lang="en-US" sz="2800" b="1" i="1" dirty="0"/>
              <a:t>The presence of a malignancy </a:t>
            </a:r>
            <a:r>
              <a:rPr lang="en-US" sz="2800" b="1" i="1" dirty="0" smtClean="0"/>
              <a:t>is not </a:t>
            </a:r>
            <a:r>
              <a:rPr lang="en-US" sz="2800" b="1" i="1" dirty="0"/>
              <a:t>an indication for cesarean delivery</a:t>
            </a:r>
            <a:endParaRPr lang="en-US" sz="28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flipH="1">
            <a:off x="2071669" y="785794"/>
            <a:ext cx="6286543" cy="4154984"/>
          </a:xfrm>
          <a:prstGeom prst="rect">
            <a:avLst/>
          </a:prstGeom>
          <a:noFill/>
        </p:spPr>
        <p:txBody>
          <a:bodyPr wrap="square" rtlCol="0">
            <a:spAutoFit/>
          </a:bodyPr>
          <a:lstStyle/>
          <a:p>
            <a:pPr>
              <a:buFont typeface="Wingdings" pitchFamily="2" charset="2"/>
              <a:buChar char="v"/>
            </a:pPr>
            <a:r>
              <a:rPr lang="en-US" sz="2400" b="1" dirty="0" smtClean="0"/>
              <a:t>Documented fetal heart tone by doppler  pre and post operative </a:t>
            </a:r>
          </a:p>
          <a:p>
            <a:pPr>
              <a:buFont typeface="Wingdings" pitchFamily="2" charset="2"/>
              <a:buChar char="v"/>
            </a:pPr>
            <a:r>
              <a:rPr lang="en-US" sz="2400" b="1" dirty="0" smtClean="0"/>
              <a:t> use of external  tocodynamometer  post operative </a:t>
            </a:r>
          </a:p>
          <a:p>
            <a:pPr>
              <a:buFont typeface="Wingdings" pitchFamily="2" charset="2"/>
              <a:buChar char="v"/>
            </a:pPr>
            <a:r>
              <a:rPr lang="en-US" sz="2400" b="1" dirty="0" smtClean="0"/>
              <a:t>  prophylactic indomethacine  at a rectal dose of 25 50 mg  prior 30 weeks pre and post operative </a:t>
            </a:r>
          </a:p>
          <a:p>
            <a:pPr>
              <a:buFont typeface="Wingdings" pitchFamily="2" charset="2"/>
              <a:buChar char="v"/>
            </a:pPr>
            <a:r>
              <a:rPr lang="en-US" sz="2400" b="1" dirty="0" smtClean="0"/>
              <a:t>Use of extremity sequential compression  device  intra and post operative</a:t>
            </a:r>
          </a:p>
          <a:p>
            <a:pPr>
              <a:buFont typeface="Wingdings" pitchFamily="2" charset="2"/>
              <a:buChar char="v"/>
            </a:pPr>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85918" y="285728"/>
            <a:ext cx="7072362" cy="5632311"/>
          </a:xfrm>
          <a:prstGeom prst="rect">
            <a:avLst/>
          </a:prstGeom>
          <a:noFill/>
        </p:spPr>
        <p:txBody>
          <a:bodyPr wrap="square" rtlCol="0">
            <a:spAutoFit/>
          </a:bodyPr>
          <a:lstStyle/>
          <a:p>
            <a:r>
              <a:rPr lang="en-US" sz="2400" b="1" dirty="0" smtClean="0"/>
              <a:t>Anesthesia:</a:t>
            </a:r>
          </a:p>
          <a:p>
            <a:r>
              <a:rPr lang="en-US" sz="2400" b="1" dirty="0" smtClean="0"/>
              <a:t>The vast majority of analgesics and anesthetics are category C drug</a:t>
            </a:r>
          </a:p>
          <a:p>
            <a:endParaRPr lang="en-US" sz="2400" b="1" dirty="0" smtClean="0"/>
          </a:p>
          <a:p>
            <a:r>
              <a:rPr lang="en-US" sz="2400" b="1" dirty="0" smtClean="0"/>
              <a:t>Small  diameter endotracheal tubes for facilitate  intubation in later of pregnancy</a:t>
            </a:r>
          </a:p>
          <a:p>
            <a:r>
              <a:rPr lang="en-US" sz="2400" b="1" dirty="0" smtClean="0"/>
              <a:t>( when airway edema increase)</a:t>
            </a:r>
          </a:p>
          <a:p>
            <a:endParaRPr lang="en-US" sz="2400" b="1" dirty="0" smtClean="0"/>
          </a:p>
          <a:p>
            <a:r>
              <a:rPr lang="en-US" sz="2400" b="1" dirty="0" smtClean="0"/>
              <a:t>Increase risk aspiration (lower esophageal sphincter pressure)</a:t>
            </a:r>
          </a:p>
          <a:p>
            <a:endParaRPr lang="en-US" sz="2400" b="1" dirty="0" smtClean="0"/>
          </a:p>
          <a:p>
            <a:r>
              <a:rPr lang="en-US" sz="2400" b="1" dirty="0" smtClean="0"/>
              <a:t>         Narcotic   benzodiazepines</a:t>
            </a:r>
          </a:p>
          <a:p>
            <a:r>
              <a:rPr lang="en-US" sz="2400" b="1" dirty="0" smtClean="0"/>
              <a:t>        muscle relaxants to be safe</a:t>
            </a:r>
          </a:p>
          <a:p>
            <a:endParaRPr lang="en-US" sz="2400" b="1" dirty="0" smtClean="0"/>
          </a:p>
          <a:p>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7.jpg"/>
          <p:cNvPicPr>
            <a:picLocks noGrp="1" noChangeAspect="1"/>
          </p:cNvPicPr>
          <p:nvPr>
            <p:ph sz="quarter" idx="1"/>
          </p:nvPr>
        </p:nvPicPr>
        <p:blipFill>
          <a:blip r:embed="rId2" cstate="print"/>
          <a:stretch>
            <a:fillRect/>
          </a:stretch>
        </p:blipFill>
        <p:spPr>
          <a:xfrm>
            <a:off x="1524000" y="2036762"/>
            <a:ext cx="5334000" cy="40005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857356" y="1214422"/>
            <a:ext cx="6715172" cy="1569660"/>
          </a:xfrm>
          <a:prstGeom prst="rect">
            <a:avLst/>
          </a:prstGeom>
        </p:spPr>
        <p:txBody>
          <a:bodyPr wrap="square">
            <a:spAutoFit/>
          </a:bodyPr>
          <a:lstStyle/>
          <a:p>
            <a:r>
              <a:rPr lang="en-US" sz="3200" b="1" i="1" dirty="0">
                <a:solidFill>
                  <a:schemeClr val="accent3"/>
                </a:solidFill>
              </a:rPr>
              <a:t>Cervical Intraepithelial Neoplasia and Invasive Carcinoma of the Cervix</a:t>
            </a:r>
            <a:endParaRPr lang="en-US" sz="3200" dirty="0">
              <a:solidFill>
                <a:schemeClr val="accent3"/>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14414" y="142852"/>
            <a:ext cx="7929586" cy="3539430"/>
          </a:xfrm>
          <a:prstGeom prst="rect">
            <a:avLst/>
          </a:prstGeom>
        </p:spPr>
        <p:txBody>
          <a:bodyPr wrap="square">
            <a:spAutoFit/>
          </a:bodyPr>
          <a:lstStyle/>
          <a:p>
            <a:r>
              <a:rPr lang="en-US" sz="2800" b="1" dirty="0" smtClean="0"/>
              <a:t>The ability to detect early neoplasia by physical examination is limited by pregnancy-associated cervical changes, such as </a:t>
            </a:r>
          </a:p>
          <a:p>
            <a:r>
              <a:rPr lang="en-US" sz="2800" b="1" dirty="0" smtClean="0"/>
              <a:t>cervical decidualization, ectropion, and stromal edema; </a:t>
            </a:r>
          </a:p>
          <a:p>
            <a:r>
              <a:rPr lang="en-US" sz="2800" b="1" dirty="0" smtClean="0"/>
              <a:t>in late pregnancy, detection is  further impeded by cervical ripening.</a:t>
            </a:r>
            <a:endParaRPr 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flipH="1">
            <a:off x="1785918" y="571480"/>
            <a:ext cx="6858048" cy="2554545"/>
          </a:xfrm>
          <a:prstGeom prst="rect">
            <a:avLst/>
          </a:prstGeom>
          <a:noFill/>
        </p:spPr>
        <p:txBody>
          <a:bodyPr wrap="square" rtlCol="0">
            <a:spAutoFit/>
          </a:bodyPr>
          <a:lstStyle/>
          <a:p>
            <a:r>
              <a:rPr lang="en-US" sz="3200" b="1" dirty="0" smtClean="0"/>
              <a:t>Trend to defer childbearing into the fourth decade of life when the incidence of some of the more common malignant  neoplasms  begins to rise</a:t>
            </a:r>
            <a:endParaRPr lang="en-US" sz="32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14480" y="214290"/>
            <a:ext cx="7215238" cy="4893647"/>
          </a:xfrm>
          <a:prstGeom prst="rect">
            <a:avLst/>
          </a:prstGeom>
        </p:spPr>
        <p:txBody>
          <a:bodyPr wrap="square">
            <a:spAutoFit/>
          </a:bodyPr>
          <a:lstStyle/>
          <a:p>
            <a:pPr lvl="1"/>
            <a:r>
              <a:rPr lang="en-US" sz="2400" b="1" dirty="0" smtClean="0"/>
              <a:t>Colposcopic evaluation of the cervix in pregnancy can be challenging; it should be done by colposcopists experienced  the increased vascularity of the gestational cervix exaggerates the way immature metaplastic epithelium reacts to </a:t>
            </a:r>
            <a:r>
              <a:rPr lang="en-US" sz="2400" b="1" dirty="0" smtClean="0">
                <a:solidFill>
                  <a:srgbClr val="7030A0"/>
                </a:solidFill>
                <a:hlinkClick r:id="rId2"/>
              </a:rPr>
              <a:t>acetic acid</a:t>
            </a:r>
            <a:r>
              <a:rPr lang="en-US" sz="2400" b="1" dirty="0" smtClean="0">
                <a:solidFill>
                  <a:schemeClr val="tx1">
                    <a:lumMod val="85000"/>
                    <a:lumOff val="15000"/>
                  </a:schemeClr>
                </a:solidFill>
              </a:rPr>
              <a:t>, </a:t>
            </a:r>
            <a:r>
              <a:rPr lang="en-US" sz="2400" b="1" dirty="0" smtClean="0"/>
              <a:t>which may mimic a dysplastic lesion </a:t>
            </a:r>
          </a:p>
          <a:p>
            <a:pPr lvl="1"/>
            <a:r>
              <a:rPr lang="en-US" sz="2400" b="1" dirty="0" smtClean="0"/>
              <a:t>Conversely, early  neoplastic cervical lesions in pregnancy may be mistaken for the normal eversion of the squamocolumnar junction or benign cervical decidualization.</a:t>
            </a:r>
            <a:endParaRPr lang="en-US" sz="2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14480" y="642918"/>
            <a:ext cx="7215238" cy="3539430"/>
          </a:xfrm>
          <a:prstGeom prst="rect">
            <a:avLst/>
          </a:prstGeom>
        </p:spPr>
        <p:txBody>
          <a:bodyPr wrap="square">
            <a:spAutoFit/>
          </a:bodyPr>
          <a:lstStyle/>
          <a:p>
            <a:r>
              <a:rPr lang="en-US" sz="2800" b="1" dirty="0" smtClean="0"/>
              <a:t>If colposcopy in early pregnancy is unsatisfactory, repeating the procedure in 6 to 12 weeks may result in a satisfactory examination because the transformation zone may have "migrated" to the ectocervix, thus allowing a satisfactory examination by 20 weeks of gestation </a:t>
            </a:r>
            <a:endParaRPr lang="en-US" sz="28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857356" y="500042"/>
            <a:ext cx="6643734" cy="3539430"/>
          </a:xfrm>
          <a:prstGeom prst="rect">
            <a:avLst/>
          </a:prstGeom>
        </p:spPr>
        <p:txBody>
          <a:bodyPr wrap="square">
            <a:spAutoFit/>
          </a:bodyPr>
          <a:lstStyle/>
          <a:p>
            <a:r>
              <a:rPr lang="en-US" sz="2800" b="1" dirty="0" smtClean="0"/>
              <a:t>Multiple biopsies need not all be taken on one occasion but rather may be obtained over time. </a:t>
            </a:r>
          </a:p>
          <a:p>
            <a:r>
              <a:rPr lang="en-US" sz="2800" b="1" dirty="0" smtClean="0"/>
              <a:t>Biopsy sites may actively bleed because of hyperemia, but this can be stopped with Monsel solution, silver nitrate, vaginal packing, or suture.</a:t>
            </a:r>
            <a:endParaRPr lang="en-US" sz="2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285728"/>
            <a:ext cx="7000924" cy="3046988"/>
          </a:xfrm>
          <a:prstGeom prst="rect">
            <a:avLst/>
          </a:prstGeom>
        </p:spPr>
        <p:txBody>
          <a:bodyPr wrap="square">
            <a:spAutoFit/>
          </a:bodyPr>
          <a:lstStyle/>
          <a:p>
            <a:r>
              <a:rPr lang="en-US" sz="3200" b="1" i="1" dirty="0"/>
              <a:t>Currently the </a:t>
            </a:r>
            <a:r>
              <a:rPr lang="en-US" sz="3200" b="1" i="1" dirty="0" smtClean="0"/>
              <a:t>recommendations </a:t>
            </a:r>
            <a:r>
              <a:rPr lang="en-US" sz="3200" b="1" i="1" dirty="0"/>
              <a:t>for addressing abnormal Pap tests during </a:t>
            </a:r>
            <a:r>
              <a:rPr lang="en-US" sz="3200" b="1" i="1" dirty="0" smtClean="0"/>
              <a:t>pregnancy</a:t>
            </a:r>
          </a:p>
          <a:p>
            <a:r>
              <a:rPr lang="en-US" sz="3200" b="1" i="1" dirty="0" smtClean="0"/>
              <a:t> </a:t>
            </a:r>
            <a:r>
              <a:rPr lang="en-US" sz="3200" b="1" i="1" dirty="0"/>
              <a:t>favor </a:t>
            </a:r>
            <a:r>
              <a:rPr lang="en-US" sz="3200" b="1" i="1" dirty="0" smtClean="0"/>
              <a:t>a conservative </a:t>
            </a:r>
            <a:r>
              <a:rPr lang="en-US" sz="3200" b="1" i="1" dirty="0"/>
              <a:t>approach in the absence of frankly malignant cells.</a:t>
            </a: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643314"/>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214290"/>
            <a:ext cx="6715172" cy="3416320"/>
          </a:xfrm>
          <a:prstGeom prst="rect">
            <a:avLst/>
          </a:prstGeom>
        </p:spPr>
        <p:txBody>
          <a:bodyPr wrap="square">
            <a:spAutoFit/>
          </a:bodyPr>
          <a:lstStyle/>
          <a:p>
            <a:r>
              <a:rPr lang="en-US" sz="3600" b="1" i="1" dirty="0" smtClean="0"/>
              <a:t>In women with an ASC-US  Pap smear but  HPV negative test, the recommendation is also to repeat both at the 6-week postpartum visit</a:t>
            </a:r>
            <a:endParaRPr lang="en-US" sz="36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500042"/>
            <a:ext cx="6858048" cy="3108543"/>
          </a:xfrm>
          <a:prstGeom prst="rect">
            <a:avLst/>
          </a:prstGeom>
        </p:spPr>
        <p:txBody>
          <a:bodyPr wrap="square">
            <a:spAutoFit/>
          </a:bodyPr>
          <a:lstStyle/>
          <a:p>
            <a:r>
              <a:rPr lang="en-US" sz="2800" b="1" i="1" dirty="0" smtClean="0"/>
              <a:t>The current guidelines recommend that for women older than 21 years of age, ASC-US and a positive HPV test may be managed by colposcopy at the time of diagnosis, or colposcopy may be deferred until the postpartum  evaluation</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857356" y="571480"/>
            <a:ext cx="6929486" cy="3539430"/>
          </a:xfrm>
          <a:prstGeom prst="rect">
            <a:avLst/>
          </a:prstGeom>
        </p:spPr>
        <p:txBody>
          <a:bodyPr wrap="square">
            <a:spAutoFit/>
          </a:bodyPr>
          <a:lstStyle/>
          <a:p>
            <a:r>
              <a:rPr lang="en-US" sz="2800" b="1" i="1" dirty="0" smtClean="0"/>
              <a:t>ASCCP guidelines state that colposcopy is preferred for the nonadolescent pregnant woman with LSIL, but deferring this procedure until at least 6 weeks postpartum is an option provided there is no cytologic or  macroscopic evidence of a more invasive process</a:t>
            </a:r>
            <a:endParaRPr 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85918" y="428604"/>
            <a:ext cx="7072362" cy="3970318"/>
          </a:xfrm>
          <a:prstGeom prst="rect">
            <a:avLst/>
          </a:prstGeom>
        </p:spPr>
        <p:txBody>
          <a:bodyPr wrap="square">
            <a:spAutoFit/>
          </a:bodyPr>
          <a:lstStyle/>
          <a:p>
            <a:r>
              <a:rPr lang="en-US" sz="2800" b="1" dirty="0" smtClean="0"/>
              <a:t>For pregnant women with </a:t>
            </a:r>
            <a:r>
              <a:rPr lang="en-US" sz="2800" b="1" i="1" dirty="0" smtClean="0"/>
              <a:t>CIN 1</a:t>
            </a:r>
            <a:r>
              <a:rPr lang="en-US" sz="2800" b="1" dirty="0" smtClean="0"/>
              <a:t>, the recommended management is reevaluation postpartum. For those with CIN 2 or 3 in the absence of invasive disease or advanced pregnancy, additional colposcopic and cytological examinations are acceptable at intervals no more frequent than every 12 weeks.</a:t>
            </a:r>
            <a:endParaRPr lang="en-US" sz="28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85918" y="285728"/>
            <a:ext cx="7143800" cy="4524315"/>
          </a:xfrm>
          <a:prstGeom prst="rect">
            <a:avLst/>
          </a:prstGeom>
        </p:spPr>
        <p:txBody>
          <a:bodyPr wrap="square">
            <a:spAutoFit/>
          </a:bodyPr>
          <a:lstStyle/>
          <a:p>
            <a:r>
              <a:rPr lang="en-US" sz="2400" b="1" i="1" dirty="0" smtClean="0"/>
              <a:t>HSIL—</a:t>
            </a:r>
            <a:r>
              <a:rPr lang="en-US" sz="2400" b="1" dirty="0" smtClean="0"/>
              <a:t>it is recommended that colposcopic examination be performed by clinicians with experience in pregnancy-induced cytological changes. Lesions suspicious for high-grade disease or cancer should be biopsied.</a:t>
            </a:r>
          </a:p>
          <a:p>
            <a:r>
              <a:rPr lang="en-US" sz="2400" b="1" dirty="0" smtClean="0"/>
              <a:t> In the event of unsatisfactory colposcopy, repeat examination should be performed in 12 weeks.</a:t>
            </a:r>
          </a:p>
          <a:p>
            <a:r>
              <a:rPr lang="en-US" sz="2400" b="1" dirty="0" smtClean="0"/>
              <a:t> After delivery, repeat cytology or colposcopy should generally be delayed for at least 6 weeks to allow reparative healing</a:t>
            </a:r>
            <a:endParaRPr lang="en-US"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14480" y="428604"/>
            <a:ext cx="7215238" cy="4401205"/>
          </a:xfrm>
          <a:prstGeom prst="rect">
            <a:avLst/>
          </a:prstGeom>
        </p:spPr>
        <p:txBody>
          <a:bodyPr wrap="square">
            <a:spAutoFit/>
          </a:bodyPr>
          <a:lstStyle/>
          <a:p>
            <a:r>
              <a:rPr lang="en-US" sz="2800" b="1" i="1" dirty="0" smtClean="0"/>
              <a:t>Atypical glandular cells (AGC) on a Pap smear should be thoroughly evaluated at any time during pregnancy and the pregnant woman with atypical glandular cells or adenocarcinoma in situ on a Pap  smear should undergo colposcopically directed biopsies and if indicated, cervical conization or loop electrosurgical excision procedure</a:t>
            </a:r>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286000" y="1214422"/>
            <a:ext cx="6072214" cy="2677656"/>
          </a:xfrm>
          <a:prstGeom prst="rect">
            <a:avLst/>
          </a:prstGeom>
        </p:spPr>
        <p:txBody>
          <a:bodyPr wrap="square">
            <a:spAutoFit/>
          </a:bodyPr>
          <a:lstStyle/>
          <a:p>
            <a:r>
              <a:rPr lang="en-US" sz="2400" b="1" dirty="0" smtClean="0"/>
              <a:t>she should not be penalized because she is pregnant. That said, treatment must be individualized and include consideration of the type and stage of cancer, her desire to continue the pregnancy, and risks of modifying or delaying treatment</a:t>
            </a:r>
            <a:endParaRPr lang="en-US" sz="2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571480"/>
            <a:ext cx="7000924" cy="2554545"/>
          </a:xfrm>
          <a:prstGeom prst="rect">
            <a:avLst/>
          </a:prstGeom>
        </p:spPr>
        <p:txBody>
          <a:bodyPr wrap="square">
            <a:spAutoFit/>
          </a:bodyPr>
          <a:lstStyle/>
          <a:p>
            <a:r>
              <a:rPr lang="en-US" sz="3200" b="1" i="1" dirty="0" smtClean="0"/>
              <a:t>LEEP should primarily be reserved for patients in the early stages of pregnancy in whom the presence of invasive disease is strongly suspected</a:t>
            </a:r>
            <a:endParaRPr lang="en-US"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8y.jpg"/>
          <p:cNvPicPr>
            <a:picLocks noGrp="1" noChangeAspect="1"/>
          </p:cNvPicPr>
          <p:nvPr>
            <p:ph sz="quarter" idx="1"/>
          </p:nvPr>
        </p:nvPicPr>
        <p:blipFill>
          <a:blip r:embed="rId2" cstate="print"/>
          <a:stretch>
            <a:fillRect/>
          </a:stretch>
        </p:blipFill>
        <p:spPr>
          <a:xfrm>
            <a:off x="1524000" y="2036762"/>
            <a:ext cx="5334000" cy="40005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000232" y="1000108"/>
            <a:ext cx="614366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Invasive cancer</a:t>
            </a:r>
            <a:endParaRPr lang="en-US" sz="54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14480" y="500042"/>
            <a:ext cx="6858048" cy="3970318"/>
          </a:xfrm>
          <a:prstGeom prst="rect">
            <a:avLst/>
          </a:prstGeom>
        </p:spPr>
        <p:txBody>
          <a:bodyPr wrap="square">
            <a:spAutoFit/>
          </a:bodyPr>
          <a:lstStyle/>
          <a:p>
            <a:r>
              <a:rPr lang="en-US" sz="2800" b="1" dirty="0" smtClean="0"/>
              <a:t>The extent of cancer is more likely to be underestimated in pregnant women. Specifically, induration of the base of the broad ligaments, which characterizes tumor spread beyond the cervix, may be less prominent due to cervical, paracervical, and parametrial softening of pregnancy.</a:t>
            </a:r>
            <a:endParaRPr lang="en-US" sz="28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000232" y="571480"/>
            <a:ext cx="6643734" cy="2554545"/>
          </a:xfrm>
          <a:prstGeom prst="rect">
            <a:avLst/>
          </a:prstGeom>
        </p:spPr>
        <p:txBody>
          <a:bodyPr wrap="square">
            <a:spAutoFit/>
          </a:bodyPr>
          <a:lstStyle/>
          <a:p>
            <a:r>
              <a:rPr lang="en-US" sz="3200" b="1" dirty="0" smtClean="0"/>
              <a:t>During the first half of pregnancy, immediate treatment is advisable but depends on the decision to continue the pregnancy. </a:t>
            </a:r>
            <a:endParaRPr lang="en-US" sz="32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85918" y="285728"/>
            <a:ext cx="7143800" cy="4401205"/>
          </a:xfrm>
          <a:prstGeom prst="rect">
            <a:avLst/>
          </a:prstGeom>
        </p:spPr>
        <p:txBody>
          <a:bodyPr wrap="square">
            <a:spAutoFit/>
          </a:bodyPr>
          <a:lstStyle/>
          <a:p>
            <a:r>
              <a:rPr lang="en-US" sz="2800" b="1" dirty="0" smtClean="0"/>
              <a:t>Preferred treatment for invasive carcinoma in most women with stage I and early stage IIA lesions less than 3 cm is radical hysterectomy plus pelvic lymphadenectomy. </a:t>
            </a:r>
          </a:p>
          <a:p>
            <a:endParaRPr lang="en-US" sz="2800" b="1" dirty="0" smtClean="0"/>
          </a:p>
          <a:p>
            <a:r>
              <a:rPr lang="en-US" sz="2800" b="1" dirty="0" smtClean="0"/>
              <a:t>Before 20 weeks, hysterectomy is usually performed with the fetus in situ. In later pregnancy, however, hysterotomy may first be necessary</a:t>
            </a:r>
            <a:endParaRPr lang="en-US" sz="28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357167"/>
            <a:ext cx="7358082" cy="3108543"/>
          </a:xfrm>
          <a:prstGeom prst="rect">
            <a:avLst/>
          </a:prstGeom>
        </p:spPr>
        <p:txBody>
          <a:bodyPr wrap="square">
            <a:spAutoFit/>
          </a:bodyPr>
          <a:lstStyle/>
          <a:p>
            <a:r>
              <a:rPr lang="en-US" sz="2800" b="1" i="1" dirty="0" smtClean="0"/>
              <a:t>treatment of advanced stage cervical cancer should be given with the fetus in situ.</a:t>
            </a:r>
          </a:p>
          <a:p>
            <a:r>
              <a:rPr lang="en-US" sz="2800" b="1" i="1" dirty="0" smtClean="0"/>
              <a:t> After several treatments of external beam therapy, a spontaneous termination of pregnancy should occur.</a:t>
            </a:r>
            <a:endParaRPr lang="en-US" sz="28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14480" y="285728"/>
            <a:ext cx="7215238" cy="3970318"/>
          </a:xfrm>
          <a:prstGeom prst="rect">
            <a:avLst/>
          </a:prstGeom>
        </p:spPr>
        <p:txBody>
          <a:bodyPr wrap="square">
            <a:spAutoFit/>
          </a:bodyPr>
          <a:lstStyle/>
          <a:p>
            <a:r>
              <a:rPr lang="en-US" sz="2800" b="1" dirty="0" smtClean="0"/>
              <a:t>In early pregnancy, external-beam radiation therapy can be initiated with the fetus in situ, and usually results in fetal death. Pregnancy loss occurs in 70 percent of cases by completion of </a:t>
            </a:r>
            <a:r>
              <a:rPr lang="en-US" sz="2800" b="1" dirty="0" smtClean="0">
                <a:solidFill>
                  <a:srgbClr val="7030A0"/>
                </a:solidFill>
              </a:rPr>
              <a:t>40 Gy </a:t>
            </a:r>
            <a:r>
              <a:rPr lang="en-US" sz="2800" b="1" dirty="0" smtClean="0"/>
              <a:t>After miscarriage occurs, radiation treatment is completed with intracavitary brachytherapy</a:t>
            </a:r>
            <a:endParaRPr lang="en-US" sz="28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714480" y="357166"/>
            <a:ext cx="7143800" cy="3539430"/>
          </a:xfrm>
          <a:prstGeom prst="rect">
            <a:avLst/>
          </a:prstGeom>
        </p:spPr>
        <p:txBody>
          <a:bodyPr wrap="square">
            <a:spAutoFit/>
          </a:bodyPr>
          <a:lstStyle/>
          <a:p>
            <a:r>
              <a:rPr lang="en-US" sz="3200" b="1" dirty="0" smtClean="0"/>
              <a:t>This suggests that fetal tissues are less sensitive to radiation in the second trimester;</a:t>
            </a:r>
          </a:p>
          <a:p>
            <a:r>
              <a:rPr lang="en-US" sz="3200" b="1" dirty="0" smtClean="0"/>
              <a:t> as a result, pregnancy loss is delayed and occurs less reliably compared with therapy in the first trimester</a:t>
            </a:r>
            <a:endParaRPr lang="en-US" sz="32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14480" y="357166"/>
            <a:ext cx="7215238" cy="5016758"/>
          </a:xfrm>
          <a:prstGeom prst="rect">
            <a:avLst/>
          </a:prstGeom>
        </p:spPr>
        <p:txBody>
          <a:bodyPr wrap="square">
            <a:spAutoFit/>
          </a:bodyPr>
          <a:lstStyle/>
          <a:p>
            <a:r>
              <a:rPr lang="en-US" sz="3200" b="1" dirty="0" smtClean="0"/>
              <a:t>During the second trimester, spontaneous abortion may be delayed and may necessitate hysterotomy in up to a fourth of cases.</a:t>
            </a:r>
          </a:p>
          <a:p>
            <a:r>
              <a:rPr lang="en-US" sz="3200" b="1" dirty="0" smtClean="0"/>
              <a:t> About </a:t>
            </a:r>
            <a:r>
              <a:rPr lang="en-US" sz="3200" b="1" dirty="0" smtClean="0">
                <a:solidFill>
                  <a:srgbClr val="7030A0"/>
                </a:solidFill>
              </a:rPr>
              <a:t>a</a:t>
            </a:r>
            <a:r>
              <a:rPr lang="en-US" sz="3200" b="1" dirty="0" smtClean="0"/>
              <a:t> week following abortion, external beam radiation therapy is begun, followed by intracavitary radium application</a:t>
            </a:r>
            <a:endParaRPr lang="en-US"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000232" y="1000108"/>
            <a:ext cx="6572296" cy="3046988"/>
          </a:xfrm>
          <a:prstGeom prst="rect">
            <a:avLst/>
          </a:prstGeom>
        </p:spPr>
        <p:txBody>
          <a:bodyPr wrap="square">
            <a:spAutoFit/>
          </a:bodyPr>
          <a:lstStyle/>
          <a:p>
            <a:r>
              <a:rPr lang="en-US" sz="3200" b="1" i="1" dirty="0"/>
              <a:t>The most commonly diagnosed cancers </a:t>
            </a:r>
            <a:r>
              <a:rPr lang="en-US" sz="3200" b="1" i="1" dirty="0" smtClean="0"/>
              <a:t>in pregnancy are:</a:t>
            </a:r>
          </a:p>
          <a:p>
            <a:endParaRPr lang="en-US" sz="3200" b="1" i="1" dirty="0" smtClean="0"/>
          </a:p>
          <a:p>
            <a:r>
              <a:rPr lang="en-US" sz="3200" b="1" i="1" dirty="0" smtClean="0"/>
              <a:t> </a:t>
            </a:r>
            <a:r>
              <a:rPr lang="en-US" sz="3200" b="1" i="1" dirty="0"/>
              <a:t>cancer of the breast and cervix, melanoma, and Hodgkin's disease</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14480" y="214290"/>
            <a:ext cx="7215238" cy="4031873"/>
          </a:xfrm>
          <a:prstGeom prst="rect">
            <a:avLst/>
          </a:prstGeom>
        </p:spPr>
        <p:txBody>
          <a:bodyPr wrap="square">
            <a:spAutoFit/>
          </a:bodyPr>
          <a:lstStyle/>
          <a:p>
            <a:r>
              <a:rPr lang="en-US" sz="3200" b="1" i="1" dirty="0" smtClean="0"/>
              <a:t>Management of advanced cervical cancer diagnosed after 20 to 24 weeks will usually  be conservative. A delay of treatment for 6 to 8 weeks will significantly improve fetal outcome, without maternal hazard</a:t>
            </a:r>
            <a:endParaRPr lang="en-US" sz="3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857356" y="714356"/>
            <a:ext cx="6858048" cy="2062103"/>
          </a:xfrm>
          <a:prstGeom prst="rect">
            <a:avLst/>
          </a:prstGeom>
        </p:spPr>
        <p:txBody>
          <a:bodyPr wrap="square">
            <a:spAutoFit/>
          </a:bodyPr>
          <a:lstStyle/>
          <a:p>
            <a:r>
              <a:rPr lang="en-US" sz="3200" b="1" i="1" dirty="0" smtClean="0"/>
              <a:t>Chemoradiation should be commenced as soon as possible post-cesarean section, usually within 2-3 weeks.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14480" y="1071546"/>
            <a:ext cx="6786610" cy="1569660"/>
          </a:xfrm>
          <a:prstGeom prst="rect">
            <a:avLst/>
          </a:prstGeom>
        </p:spPr>
        <p:txBody>
          <a:bodyPr wrap="square">
            <a:spAutoFit/>
          </a:bodyPr>
          <a:lstStyle/>
          <a:p>
            <a:r>
              <a:rPr lang="en-US" sz="3200" b="1" dirty="0" smtClean="0"/>
              <a:t>There are few reports of radical trachelectomy performed during pregnancy </a:t>
            </a:r>
            <a:endParaRPr lang="en-US" sz="32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14480" y="1857364"/>
            <a:ext cx="6929486" cy="830997"/>
          </a:xfrm>
          <a:prstGeom prst="rect">
            <a:avLst/>
          </a:prstGeom>
          <a:noFill/>
        </p:spPr>
        <p:txBody>
          <a:bodyPr wrap="square" rtlCol="0">
            <a:spAutoFit/>
          </a:bodyPr>
          <a:lstStyle/>
          <a:p>
            <a:r>
              <a:rPr lang="en-US" sz="2400" b="1" dirty="0" smtClean="0"/>
              <a:t>Vaginal examination of the episiotomy and vaginal laceration sites is warranted</a:t>
            </a:r>
            <a:endParaRPr lang="en-US" sz="2400" b="1" dirty="0"/>
          </a:p>
        </p:txBody>
      </p:sp>
      <p:sp>
        <p:nvSpPr>
          <p:cNvPr id="8" name="TextBox 7"/>
          <p:cNvSpPr txBox="1"/>
          <p:nvPr/>
        </p:nvSpPr>
        <p:spPr>
          <a:xfrm>
            <a:off x="1714480" y="285728"/>
            <a:ext cx="7215238" cy="1200329"/>
          </a:xfrm>
          <a:prstGeom prst="rect">
            <a:avLst/>
          </a:prstGeom>
          <a:noFill/>
        </p:spPr>
        <p:txBody>
          <a:bodyPr wrap="square" rtlCol="0">
            <a:spAutoFit/>
          </a:bodyPr>
          <a:lstStyle/>
          <a:p>
            <a:r>
              <a:rPr lang="en-US" sz="2400" b="1" dirty="0" smtClean="0"/>
              <a:t>Delivery recommended by cesarean section  when diagnosis is ante partum  and in patients' diagnosis in the postpartum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11.jpg"/>
          <p:cNvPicPr>
            <a:picLocks noChangeAspect="1"/>
          </p:cNvPicPr>
          <p:nvPr/>
        </p:nvPicPr>
        <p:blipFill>
          <a:blip r:embed="rId2" cstate="print"/>
          <a:stretch>
            <a:fillRect/>
          </a:stretch>
        </p:blipFill>
        <p:spPr>
          <a:xfrm>
            <a:off x="2699792" y="1340768"/>
            <a:ext cx="5334000" cy="40005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214546" y="1928802"/>
            <a:ext cx="6215106" cy="1754326"/>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Brest cancer in pregnancy</a:t>
            </a:r>
            <a:endParaRPr lang="en-US" sz="54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85918" y="285728"/>
            <a:ext cx="7000924" cy="4401205"/>
          </a:xfrm>
          <a:prstGeom prst="rect">
            <a:avLst/>
          </a:prstGeom>
          <a:noFill/>
        </p:spPr>
        <p:txBody>
          <a:bodyPr wrap="square" rtlCol="0">
            <a:spAutoFit/>
          </a:bodyPr>
          <a:lstStyle/>
          <a:p>
            <a:r>
              <a:rPr lang="en-US" sz="2800" b="1" dirty="0" smtClean="0"/>
              <a:t>Multiple factors attributed to advance stages in pregnancy:</a:t>
            </a:r>
          </a:p>
          <a:p>
            <a:endParaRPr lang="en-US" sz="2800" b="1" dirty="0" smtClean="0"/>
          </a:p>
          <a:p>
            <a:r>
              <a:rPr lang="en-US" sz="2800" b="1" dirty="0" smtClean="0"/>
              <a:t>Engorged breast because30-50 times increase serum level of estrogen and Progestron </a:t>
            </a:r>
          </a:p>
          <a:p>
            <a:r>
              <a:rPr lang="en-US" sz="2800" b="1" dirty="0" smtClean="0"/>
              <a:t>Increase lymphatic and  vascularity  assisting the metastatic process</a:t>
            </a:r>
          </a:p>
          <a:p>
            <a:endParaRPr lang="en-US" sz="2800" b="1" dirty="0" smtClean="0"/>
          </a:p>
          <a:p>
            <a:endParaRPr lang="en-US" sz="28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857356" y="571480"/>
            <a:ext cx="7072362" cy="3108543"/>
          </a:xfrm>
          <a:prstGeom prst="rect">
            <a:avLst/>
          </a:prstGeom>
        </p:spPr>
        <p:txBody>
          <a:bodyPr wrap="square">
            <a:spAutoFit/>
          </a:bodyPr>
          <a:lstStyle/>
          <a:p>
            <a:r>
              <a:rPr lang="en-US" sz="2800" b="1" i="1" dirty="0" smtClean="0"/>
              <a:t>Frequently the stage of breast cancer diagnosis during pregnancy is higher than in non pregnant patients, either due to delayed diagnosis or to a promotional effect of gestational hormones on breast tumors, causing an intrinsic biological aggressiveness</a:t>
            </a:r>
            <a:endParaRPr lang="en-US" sz="28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643042" y="357166"/>
            <a:ext cx="7286676" cy="3487758"/>
          </a:xfrm>
          <a:prstGeom prst="rect">
            <a:avLst/>
          </a:prstGeom>
        </p:spPr>
        <p:txBody>
          <a:bodyPr wrap="square">
            <a:spAutoFit/>
          </a:bodyPr>
          <a:lstStyle/>
          <a:p>
            <a:r>
              <a:rPr lang="en-US" sz="3600" b="1" dirty="0" smtClean="0"/>
              <a:t>delays adversely impact outcome, since even a </a:t>
            </a:r>
            <a:r>
              <a:rPr lang="en-US" sz="3600" b="1" dirty="0" smtClean="0">
                <a:solidFill>
                  <a:srgbClr val="7030A0"/>
                </a:solidFill>
              </a:rPr>
              <a:t>one</a:t>
            </a:r>
            <a:r>
              <a:rPr lang="en-US" sz="3600" b="1" dirty="0" smtClean="0"/>
              <a:t> month delay in diagnosis can increase the risk of nodal involvement by 0.9 to 1.8 percent</a:t>
            </a:r>
            <a:endParaRPr lang="en-US" sz="36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214290"/>
            <a:ext cx="6715172" cy="3416320"/>
          </a:xfrm>
          <a:prstGeom prst="rect">
            <a:avLst/>
          </a:prstGeom>
        </p:spPr>
        <p:txBody>
          <a:bodyPr wrap="square">
            <a:spAutoFit/>
          </a:bodyPr>
          <a:lstStyle/>
          <a:p>
            <a:r>
              <a:rPr lang="en-US" sz="2400" b="1" dirty="0" smtClean="0"/>
              <a:t> Treatment of a breast cancer should not be unnecessarily delayed because of pregnancy. Although abortion may be considered during treatment planning, </a:t>
            </a:r>
          </a:p>
          <a:p>
            <a:endParaRPr lang="en-US" sz="2400" b="1" dirty="0" smtClean="0"/>
          </a:p>
          <a:p>
            <a:r>
              <a:rPr lang="en-US" sz="2400" b="1" dirty="0" smtClean="0"/>
              <a:t>abortion has not been demonstrated to improve outcomes in pregnancy-associated breast cancer and may even adversely impact survival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5.jpg"/>
          <p:cNvPicPr>
            <a:picLocks noGrp="1" noChangeAspect="1"/>
          </p:cNvPicPr>
          <p:nvPr>
            <p:ph sz="quarter" idx="1"/>
          </p:nvPr>
        </p:nvPicPr>
        <p:blipFill>
          <a:blip r:embed="rId2" cstate="print"/>
          <a:stretch>
            <a:fillRect/>
          </a:stretch>
        </p:blipFill>
        <p:spPr>
          <a:xfrm>
            <a:off x="1524000" y="2036762"/>
            <a:ext cx="5334000" cy="4000500"/>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85918" y="285728"/>
            <a:ext cx="6429420" cy="4524315"/>
          </a:xfrm>
          <a:prstGeom prst="rect">
            <a:avLst/>
          </a:prstGeom>
          <a:noFill/>
        </p:spPr>
        <p:txBody>
          <a:bodyPr wrap="square" rtlCol="0">
            <a:spAutoFit/>
          </a:bodyPr>
          <a:lstStyle/>
          <a:p>
            <a:r>
              <a:rPr lang="en-US" sz="3200" b="1" dirty="0" smtClean="0"/>
              <a:t>Increase false negative  rate  FNA secondary to cellular changes during pregnancy</a:t>
            </a:r>
          </a:p>
          <a:p>
            <a:endParaRPr lang="en-US" sz="3200" b="1" dirty="0" smtClean="0"/>
          </a:p>
          <a:p>
            <a:r>
              <a:rPr lang="en-US" sz="3200" b="1" dirty="0" smtClean="0"/>
              <a:t>Core biopsy “gold standard”</a:t>
            </a:r>
          </a:p>
          <a:p>
            <a:endParaRPr lang="en-US" sz="3200" b="1" dirty="0" smtClean="0"/>
          </a:p>
          <a:p>
            <a:r>
              <a:rPr lang="en-US" sz="3200" b="1" dirty="0" smtClean="0"/>
              <a:t>Open biopsy  when necessary</a:t>
            </a:r>
          </a:p>
          <a:p>
            <a:endParaRPr lang="en-US" sz="3200" b="1" dirty="0" smtClean="0"/>
          </a:p>
          <a:p>
            <a:endParaRPr lang="en-US" sz="32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57356" y="571480"/>
            <a:ext cx="6786610" cy="3108543"/>
          </a:xfrm>
          <a:prstGeom prst="rect">
            <a:avLst/>
          </a:prstGeom>
          <a:noFill/>
        </p:spPr>
        <p:txBody>
          <a:bodyPr wrap="square" rtlCol="0">
            <a:spAutoFit/>
          </a:bodyPr>
          <a:lstStyle/>
          <a:p>
            <a:r>
              <a:rPr lang="en-US" sz="2800" b="1" dirty="0" smtClean="0"/>
              <a:t>Circumareolar  incisions   because  interrupt  a large number  of major milk ducts were associated  with diminished  ability to lactate</a:t>
            </a:r>
          </a:p>
          <a:p>
            <a:r>
              <a:rPr lang="en-US" sz="2800" b="1" dirty="0" smtClean="0"/>
              <a:t> </a:t>
            </a:r>
          </a:p>
          <a:p>
            <a:r>
              <a:rPr lang="en-US" sz="2800" b="1" dirty="0" smtClean="0"/>
              <a:t>Radial  incision  interrupt fewer ducts  but cosmetically  inferior   </a:t>
            </a:r>
            <a:endParaRPr lang="en-US" sz="2800"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43042" y="500042"/>
            <a:ext cx="7286676" cy="3970318"/>
          </a:xfrm>
          <a:prstGeom prst="rect">
            <a:avLst/>
          </a:prstGeom>
          <a:noFill/>
        </p:spPr>
        <p:txBody>
          <a:bodyPr wrap="square" rtlCol="0">
            <a:spAutoFit/>
          </a:bodyPr>
          <a:lstStyle/>
          <a:p>
            <a:r>
              <a:rPr lang="en-US" sz="2800" b="1" dirty="0" smtClean="0"/>
              <a:t>Commonly  during pregnancy  axillaries dissection  Lumpectomy  or mastectomy routinely recommended </a:t>
            </a:r>
          </a:p>
          <a:p>
            <a:endParaRPr lang="en-US" sz="2800" b="1" dirty="0" smtClean="0"/>
          </a:p>
          <a:p>
            <a:r>
              <a:rPr lang="en-US" sz="2800" b="1" dirty="0" smtClean="0"/>
              <a:t>Lymphoscintigraphy has very low risk to embryo or fetus </a:t>
            </a:r>
          </a:p>
          <a:p>
            <a:endParaRPr lang="en-US" sz="2800" b="1" dirty="0" smtClean="0"/>
          </a:p>
          <a:p>
            <a:r>
              <a:rPr lang="en-US" sz="2800" b="1" dirty="0" smtClean="0"/>
              <a:t>Brest reconstruction should be deferred to the postpartum  </a:t>
            </a:r>
            <a:endParaRPr lang="en-US" sz="28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313679"/>
            <a:ext cx="6929486" cy="4401205"/>
          </a:xfrm>
          <a:prstGeom prst="rect">
            <a:avLst/>
          </a:prstGeom>
        </p:spPr>
        <p:txBody>
          <a:bodyPr wrap="square">
            <a:spAutoFit/>
          </a:bodyPr>
          <a:lstStyle/>
          <a:p>
            <a:r>
              <a:rPr lang="en-US" sz="4000" b="1" dirty="0" smtClean="0"/>
              <a:t>Mammographic sensitivity is altered by the increased water content, higher density, and loss of contrasting fat in the pregnant or lactating breast</a:t>
            </a:r>
            <a:endParaRPr lang="en-US" sz="4000"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85918" y="428604"/>
            <a:ext cx="7143800" cy="2062103"/>
          </a:xfrm>
          <a:prstGeom prst="rect">
            <a:avLst/>
          </a:prstGeom>
        </p:spPr>
        <p:txBody>
          <a:bodyPr wrap="square">
            <a:spAutoFit/>
          </a:bodyPr>
          <a:lstStyle/>
          <a:p>
            <a:r>
              <a:rPr lang="en-US" sz="3200" b="1" dirty="0" smtClean="0"/>
              <a:t>Because breast tissue is denser in pregnancy, mammography is associated with a false-negative rate of 35 to 40 percent</a:t>
            </a:r>
            <a:endParaRPr lang="en-US" sz="3200" b="1" dirty="0"/>
          </a:p>
        </p:txBody>
      </p:sp>
      <p:sp>
        <p:nvSpPr>
          <p:cNvPr id="8" name="Rectangle 7"/>
          <p:cNvSpPr/>
          <p:nvPr/>
        </p:nvSpPr>
        <p:spPr>
          <a:xfrm>
            <a:off x="1785918" y="2428868"/>
            <a:ext cx="7215238" cy="2554545"/>
          </a:xfrm>
          <a:prstGeom prst="rect">
            <a:avLst/>
          </a:prstGeom>
        </p:spPr>
        <p:txBody>
          <a:bodyPr wrap="square">
            <a:spAutoFit/>
          </a:bodyPr>
          <a:lstStyle/>
          <a:p>
            <a:r>
              <a:rPr lang="en-US" sz="3200" b="1" dirty="0" smtClean="0"/>
              <a:t>Fetal radiation risk is negligible with appropriate shielding, and the exposure is only 0.004 cGy for the typical two-view mammogram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14480" y="428604"/>
            <a:ext cx="7000924" cy="3170099"/>
          </a:xfrm>
          <a:prstGeom prst="rect">
            <a:avLst/>
          </a:prstGeom>
        </p:spPr>
        <p:txBody>
          <a:bodyPr wrap="square">
            <a:spAutoFit/>
          </a:bodyPr>
          <a:lstStyle/>
          <a:p>
            <a:r>
              <a:rPr lang="en-US" sz="4000" b="1" dirty="0" smtClean="0"/>
              <a:t>use of gadolinium contrast agents is avoided during pregnancy due to lack of safety information</a:t>
            </a:r>
            <a:endParaRPr lang="en-US" sz="4000"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28794" y="428604"/>
            <a:ext cx="7215206" cy="3477875"/>
          </a:xfrm>
          <a:prstGeom prst="rect">
            <a:avLst/>
          </a:prstGeom>
        </p:spPr>
        <p:txBody>
          <a:bodyPr wrap="square">
            <a:spAutoFit/>
          </a:bodyPr>
          <a:lstStyle/>
          <a:p>
            <a:r>
              <a:rPr lang="en-US" sz="4400" b="1" dirty="0" smtClean="0"/>
              <a:t>determined that when the maternal radiation dose is 5000 cGy, the fetus receives at least 100 to 150 cGy</a:t>
            </a:r>
            <a:endParaRPr lang="en-US" sz="4400"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643042" y="357166"/>
            <a:ext cx="7215238" cy="4832092"/>
          </a:xfrm>
          <a:prstGeom prst="rect">
            <a:avLst/>
          </a:prstGeom>
        </p:spPr>
        <p:txBody>
          <a:bodyPr wrap="square">
            <a:spAutoFit/>
          </a:bodyPr>
          <a:lstStyle/>
          <a:p>
            <a:r>
              <a:rPr lang="en-US" sz="2800" b="1" dirty="0" smtClean="0"/>
              <a:t>Chest evaluation — There are no contraindications to chest radiography in pregnancy as long as abdominal shielding is used. In such cases, the estimated dose to the fetus is </a:t>
            </a:r>
            <a:r>
              <a:rPr lang="en-US" sz="2800" b="1" dirty="0" smtClean="0">
                <a:solidFill>
                  <a:srgbClr val="7030A0"/>
                </a:solidFill>
              </a:rPr>
              <a:t>0.06</a:t>
            </a:r>
            <a:r>
              <a:rPr lang="en-US" sz="2800" b="1" dirty="0" smtClean="0"/>
              <a:t> m rad  However, the ability to evaluate the lower lung parenchyma using chest radiography is limited late in gestation when the gravid uterus is pressing against the diaphragm.</a:t>
            </a:r>
            <a:endParaRPr lang="en-US" sz="28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14480" y="285728"/>
            <a:ext cx="7215238" cy="3785652"/>
          </a:xfrm>
          <a:prstGeom prst="rect">
            <a:avLst/>
          </a:prstGeom>
        </p:spPr>
        <p:txBody>
          <a:bodyPr wrap="square">
            <a:spAutoFit/>
          </a:bodyPr>
          <a:lstStyle/>
          <a:p>
            <a:r>
              <a:rPr lang="en-US" sz="2400" b="1" dirty="0" smtClean="0"/>
              <a:t>Most series report a lower frequency of ER and/or PR expression (approximately 25 percent) in the breast cancers of pregnant compared to non pregnant patients.</a:t>
            </a:r>
          </a:p>
          <a:p>
            <a:r>
              <a:rPr lang="en-US" sz="2400" b="1" dirty="0" smtClean="0"/>
              <a:t> Two theories are proposed: the high circulating levels of estrogen and progesterone in pregnancy may occupy all of the hormone receptor binding sites, or alternatively, down  regulate ER levels to a non detectable </a:t>
            </a:r>
            <a:endParaRPr lang="en-US" sz="24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928794" y="285728"/>
            <a:ext cx="6786610" cy="2246769"/>
          </a:xfrm>
          <a:prstGeom prst="rect">
            <a:avLst/>
          </a:prstGeom>
          <a:noFill/>
        </p:spPr>
        <p:txBody>
          <a:bodyPr wrap="square" rtlCol="0">
            <a:spAutoFit/>
          </a:bodyPr>
          <a:lstStyle/>
          <a:p>
            <a:endParaRPr lang="en-US" sz="2800" b="1" dirty="0" smtClean="0"/>
          </a:p>
          <a:p>
            <a:r>
              <a:rPr lang="en-US" sz="2800" b="1" dirty="0" smtClean="0"/>
              <a:t>Increased HER-2 neu  and over expression  p 53</a:t>
            </a:r>
          </a:p>
          <a:p>
            <a:endParaRPr lang="en-US" sz="2800" b="1" dirty="0" smtClean="0"/>
          </a:p>
          <a:p>
            <a:endParaRPr lang="en-US"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357422" y="2285992"/>
            <a:ext cx="5643602" cy="1754326"/>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Radiotherapy in pregnancy</a:t>
            </a:r>
            <a:endParaRPr lang="en-US" sz="54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643042" y="0"/>
            <a:ext cx="7500958" cy="4401205"/>
          </a:xfrm>
          <a:prstGeom prst="rect">
            <a:avLst/>
          </a:prstGeom>
        </p:spPr>
        <p:txBody>
          <a:bodyPr wrap="square">
            <a:spAutoFit/>
          </a:bodyPr>
          <a:lstStyle/>
          <a:p>
            <a:r>
              <a:rPr lang="en-US" sz="2800" b="1" dirty="0" smtClean="0"/>
              <a:t>In general, women should be treated according to guidelines for non pregnant patients, with some modification to protect the fetus.</a:t>
            </a:r>
          </a:p>
          <a:p>
            <a:r>
              <a:rPr lang="en-US" sz="2800" b="1" dirty="0" smtClean="0"/>
              <a:t> Pregnant women with early stage breast cancer should be approached with curative intent.</a:t>
            </a:r>
          </a:p>
          <a:p>
            <a:r>
              <a:rPr lang="en-US" sz="2800" b="1" dirty="0" smtClean="0"/>
              <a:t> Informed consent is a critical component of choosing appropriate therapy</a:t>
            </a:r>
            <a:endParaRPr lang="en-US" sz="2800"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14480" y="214290"/>
            <a:ext cx="7429520" cy="3539430"/>
          </a:xfrm>
          <a:prstGeom prst="rect">
            <a:avLst/>
          </a:prstGeom>
        </p:spPr>
        <p:txBody>
          <a:bodyPr wrap="square">
            <a:spAutoFit/>
          </a:bodyPr>
          <a:lstStyle/>
          <a:p>
            <a:r>
              <a:rPr lang="en-US" sz="3200" b="1" i="1" dirty="0" smtClean="0"/>
              <a:t>If the diagnosis is made in the first trimester any chemotherapy should be delayed until the second or third trimester</a:t>
            </a:r>
          </a:p>
          <a:p>
            <a:r>
              <a:rPr lang="en-US" sz="3200" b="1" i="1" dirty="0" smtClean="0"/>
              <a:t>. If necessary, therapeutic radiation treatment may be instituted during pregnancy</a:t>
            </a:r>
            <a:endParaRPr lang="en-US" sz="32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14480" y="500042"/>
            <a:ext cx="7286676" cy="2308324"/>
          </a:xfrm>
          <a:prstGeom prst="rect">
            <a:avLst/>
          </a:prstGeom>
          <a:noFill/>
        </p:spPr>
        <p:txBody>
          <a:bodyPr wrap="square" rtlCol="0">
            <a:spAutoFit/>
          </a:bodyPr>
          <a:lstStyle/>
          <a:p>
            <a:r>
              <a:rPr lang="en-US" sz="2400" b="1" dirty="0" smtClean="0"/>
              <a:t>Successful lactation  in the breast treated by lumpectomy and irradiation is possible </a:t>
            </a:r>
          </a:p>
          <a:p>
            <a:endParaRPr lang="en-US" sz="2400" b="1" dirty="0" smtClean="0"/>
          </a:p>
          <a:p>
            <a:r>
              <a:rPr lang="en-US" sz="2400" b="1" dirty="0" smtClean="0"/>
              <a:t>Breast feed after conservative surgery  my lead   to greater incidence of mastitis  secondary to disruption of the ductal system</a:t>
            </a:r>
            <a:endParaRPr lang="en-US" sz="2400"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14480" y="214290"/>
            <a:ext cx="6929486" cy="4524315"/>
          </a:xfrm>
          <a:prstGeom prst="rect">
            <a:avLst/>
          </a:prstGeom>
        </p:spPr>
        <p:txBody>
          <a:bodyPr wrap="square">
            <a:spAutoFit/>
          </a:bodyPr>
          <a:lstStyle/>
          <a:p>
            <a:r>
              <a:rPr lang="en-US" sz="3200" b="1" dirty="0" smtClean="0"/>
              <a:t>Therapeutic breast irradiation is contraindicated during pregnancy because of the risk associated with fetal radiation exposure</a:t>
            </a:r>
          </a:p>
          <a:p>
            <a:r>
              <a:rPr lang="en-US" sz="3200" b="1" dirty="0" smtClean="0"/>
              <a:t>. In addition, cosmetic results may be poorer because of the anatomic changes in the breast during pregnancy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85918" y="357166"/>
            <a:ext cx="7358082" cy="3539430"/>
          </a:xfrm>
          <a:prstGeom prst="rect">
            <a:avLst/>
          </a:prstGeom>
        </p:spPr>
        <p:txBody>
          <a:bodyPr wrap="square">
            <a:spAutoFit/>
          </a:bodyPr>
          <a:lstStyle/>
          <a:p>
            <a:r>
              <a:rPr lang="en-US" sz="3200" b="1" dirty="0" smtClean="0"/>
              <a:t>Cyclophosphamide, doxorubicin, and 5-fluorouracil are currently recommended by most clinicians associates,</a:t>
            </a:r>
          </a:p>
          <a:p>
            <a:r>
              <a:rPr lang="en-US" sz="3200" b="1" dirty="0" smtClean="0"/>
              <a:t> After the first trimester, methotrexate can be substituted for doxorubicin </a:t>
            </a:r>
            <a:endParaRPr lang="en-US" sz="3200"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214290"/>
            <a:ext cx="7000924" cy="3108543"/>
          </a:xfrm>
          <a:prstGeom prst="rect">
            <a:avLst/>
          </a:prstGeom>
        </p:spPr>
        <p:txBody>
          <a:bodyPr wrap="square">
            <a:spAutoFit/>
          </a:bodyPr>
          <a:lstStyle/>
          <a:p>
            <a:r>
              <a:rPr lang="en-US" sz="2800" b="1" dirty="0" smtClean="0"/>
              <a:t>Until further data become available, sentinel lymph node biopsy is not recommended for pregnant women with breast cancer , and some consider that pregnancy represents one of the only contraindications to sentinel lymph node biopsy</a:t>
            </a:r>
            <a:endParaRPr lang="en-US" sz="2800"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14480" y="214290"/>
            <a:ext cx="7429520" cy="3416320"/>
          </a:xfrm>
          <a:prstGeom prst="rect">
            <a:avLst/>
          </a:prstGeom>
        </p:spPr>
        <p:txBody>
          <a:bodyPr wrap="square">
            <a:spAutoFit/>
          </a:bodyPr>
          <a:lstStyle/>
          <a:p>
            <a:r>
              <a:rPr lang="en-US" sz="2400" b="1" dirty="0" smtClean="0"/>
              <a:t>In women with poor prognosis breast cancer, unnecessary delays in starting chemotherapy are associated with significantly worse disease-free survival compared to patients who do not experience such delays  </a:t>
            </a:r>
          </a:p>
          <a:p>
            <a:r>
              <a:rPr lang="en-US" sz="2400" b="1" dirty="0" smtClean="0"/>
              <a:t>A mathematical model estimated that delaying  chemotherapy would potentially increase the risk of metastases by 5 to 10 percent</a:t>
            </a:r>
            <a:endParaRPr lang="en-US" sz="2400"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214290"/>
            <a:ext cx="7072362" cy="5262979"/>
          </a:xfrm>
          <a:prstGeom prst="rect">
            <a:avLst/>
          </a:prstGeom>
        </p:spPr>
        <p:txBody>
          <a:bodyPr wrap="square">
            <a:spAutoFit/>
          </a:bodyPr>
          <a:lstStyle/>
          <a:p>
            <a:r>
              <a:rPr lang="en-US" sz="2400" b="1" dirty="0" smtClean="0"/>
              <a:t>The use of selective estrogen receptor modulators (SERMs) such as </a:t>
            </a:r>
            <a:r>
              <a:rPr lang="en-US" sz="2400" b="1" dirty="0" smtClean="0">
                <a:hlinkClick r:id="rId2"/>
              </a:rPr>
              <a:t>tamoxifen</a:t>
            </a:r>
            <a:r>
              <a:rPr lang="en-US" sz="2400" b="1" dirty="0" smtClean="0"/>
              <a:t> during pregnancy is generally avoided. They have been associated with vaginal bleeding, spontaneous abortion, birth defects, and fetal death</a:t>
            </a:r>
          </a:p>
          <a:p>
            <a:endParaRPr lang="en-US" sz="2400" b="1" dirty="0" smtClean="0"/>
          </a:p>
          <a:p>
            <a:r>
              <a:rPr lang="en-US" sz="2400" b="1" dirty="0" smtClean="0"/>
              <a:t>. In addition, the long-term effects of tamoxifen and whether it may increase gynecological cancers in daughters (as diethylstilbestrol does) are unknown</a:t>
            </a:r>
          </a:p>
          <a:p>
            <a:r>
              <a:rPr lang="en-US" sz="2400" b="1" dirty="0" smtClean="0"/>
              <a:t>. In pregnant rats, tamoxifen has been associated with breast cancer in female offspring</a:t>
            </a:r>
            <a:endParaRPr lang="en-US" sz="24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214290"/>
            <a:ext cx="7072362" cy="3170099"/>
          </a:xfrm>
          <a:prstGeom prst="rect">
            <a:avLst/>
          </a:prstGeom>
        </p:spPr>
        <p:txBody>
          <a:bodyPr wrap="square">
            <a:spAutoFit/>
          </a:bodyPr>
          <a:lstStyle/>
          <a:p>
            <a:r>
              <a:rPr lang="en-US" sz="4000" b="1" dirty="0" smtClean="0"/>
              <a:t>the effect of subsequent pregnancy on breast cancer prognosis is unclear, especially in women aged &lt;35 years</a:t>
            </a:r>
            <a:endParaRPr lang="en-US" sz="4000"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000232" y="571480"/>
            <a:ext cx="6786610" cy="2308324"/>
          </a:xfrm>
          <a:prstGeom prst="rect">
            <a:avLst/>
          </a:prstGeom>
        </p:spPr>
        <p:txBody>
          <a:bodyPr wrap="square">
            <a:spAutoFit/>
          </a:bodyPr>
          <a:lstStyle/>
          <a:p>
            <a:r>
              <a:rPr lang="en-US" sz="3600" b="1" dirty="0" smtClean="0"/>
              <a:t>It is common for clinicians to advise women to wait for at least two years before contemplating pregnancy </a:t>
            </a:r>
            <a:endParaRPr 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85918" y="0"/>
            <a:ext cx="7215238" cy="5908156"/>
          </a:xfrm>
          <a:prstGeom prst="rect">
            <a:avLst/>
          </a:prstGeom>
          <a:noFill/>
        </p:spPr>
        <p:txBody>
          <a:bodyPr wrap="square" rtlCol="0">
            <a:spAutoFit/>
          </a:bodyPr>
          <a:lstStyle/>
          <a:p>
            <a:endParaRPr lang="en-US" sz="2800" b="1" dirty="0" smtClean="0"/>
          </a:p>
          <a:p>
            <a:endParaRPr lang="en-US" sz="2800" b="1" dirty="0" smtClean="0"/>
          </a:p>
          <a:p>
            <a:endParaRPr lang="en-US" sz="2800" b="1" dirty="0" smtClean="0"/>
          </a:p>
          <a:p>
            <a:endParaRPr lang="en-US" sz="2800" b="1" dirty="0" smtClean="0"/>
          </a:p>
          <a:p>
            <a:endParaRPr lang="en-US" sz="2800" b="1" dirty="0" smtClean="0"/>
          </a:p>
          <a:p>
            <a:r>
              <a:rPr lang="en-US" sz="2800" b="1" dirty="0" smtClean="0"/>
              <a:t>The most sensitive period  for the fetus is </a:t>
            </a:r>
            <a:r>
              <a:rPr lang="en-US" sz="2800" b="1" dirty="0" smtClean="0">
                <a:solidFill>
                  <a:srgbClr val="7030A0"/>
                </a:solidFill>
              </a:rPr>
              <a:t>18-38</a:t>
            </a:r>
            <a:r>
              <a:rPr lang="en-US" sz="2800" b="1" dirty="0" smtClean="0"/>
              <a:t> days                </a:t>
            </a:r>
          </a:p>
          <a:p>
            <a:r>
              <a:rPr lang="en-US" sz="2800" b="1" dirty="0" smtClean="0"/>
              <a:t>  (organ system period )  </a:t>
            </a:r>
          </a:p>
          <a:p>
            <a:r>
              <a:rPr lang="en-US" sz="2800" b="1" dirty="0" smtClean="0"/>
              <a:t>   visceral or somatic damage </a:t>
            </a:r>
          </a:p>
          <a:p>
            <a:endParaRPr lang="en-US" sz="2800" b="1" dirty="0" smtClean="0"/>
          </a:p>
          <a:p>
            <a:r>
              <a:rPr lang="en-US" sz="2800" b="1" dirty="0" smtClean="0"/>
              <a:t>Fetal development after 40 days produces        external malformations </a:t>
            </a:r>
          </a:p>
          <a:p>
            <a:endParaRPr lang="en-US" sz="2800" b="1" dirty="0"/>
          </a:p>
        </p:txBody>
      </p:sp>
      <p:sp>
        <p:nvSpPr>
          <p:cNvPr id="10" name="TextBox 9"/>
          <p:cNvSpPr txBox="1"/>
          <p:nvPr/>
        </p:nvSpPr>
        <p:spPr>
          <a:xfrm>
            <a:off x="2071670" y="1071546"/>
            <a:ext cx="5929354" cy="1077218"/>
          </a:xfrm>
          <a:prstGeom prst="rect">
            <a:avLst/>
          </a:prstGeom>
          <a:noFill/>
        </p:spPr>
        <p:txBody>
          <a:bodyPr wrap="square" rtlCol="0">
            <a:spAutoFit/>
          </a:bodyPr>
          <a:lstStyle/>
          <a:p>
            <a:r>
              <a:rPr lang="en-US" sz="3200" b="1" dirty="0" smtClean="0"/>
              <a:t>Preimplantation  period </a:t>
            </a:r>
          </a:p>
          <a:p>
            <a:r>
              <a:rPr lang="en-US" sz="3200" b="1" dirty="0" smtClean="0"/>
              <a:t>produce  all or non effect</a:t>
            </a:r>
            <a:endParaRPr lang="en-US" sz="3200"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43108" y="928670"/>
            <a:ext cx="6215106" cy="2246769"/>
          </a:xfrm>
          <a:prstGeom prst="rect">
            <a:avLst/>
          </a:prstGeom>
          <a:noFill/>
        </p:spPr>
        <p:txBody>
          <a:bodyPr wrap="square" rtlCol="0">
            <a:spAutoFit/>
          </a:bodyPr>
          <a:lstStyle/>
          <a:p>
            <a:r>
              <a:rPr lang="en-US" sz="2800" b="1" dirty="0" smtClean="0"/>
              <a:t>Elevated levels of the hCG  associated with full – term pregnancies  may  exert a protective  effect the later developments breast cancer </a:t>
            </a:r>
            <a:endParaRPr lang="en-US" sz="2800"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85918" y="0"/>
            <a:ext cx="6715156" cy="3693319"/>
          </a:xfrm>
          <a:prstGeom prst="rect">
            <a:avLst/>
          </a:prstGeom>
        </p:spPr>
        <p:txBody>
          <a:bodyPr wrap="square">
            <a:spAutoFit/>
          </a:bodyPr>
          <a:lstStyle/>
          <a:p>
            <a:r>
              <a:rPr lang="en-US" b="1" dirty="0" smtClean="0"/>
              <a:t> There are few published reports that detail the long-term effects of chemotherapy exposure in utero upon the subsequent mental and physical health of offspring. </a:t>
            </a:r>
          </a:p>
          <a:p>
            <a:r>
              <a:rPr lang="en-US" b="1" dirty="0" smtClean="0"/>
              <a:t>A detailed experience revealed no fetal or neonatal deaths</a:t>
            </a:r>
          </a:p>
          <a:p>
            <a:endParaRPr lang="en-US" b="1" dirty="0" smtClean="0"/>
          </a:p>
          <a:p>
            <a:r>
              <a:rPr lang="en-US" b="1" dirty="0" smtClean="0"/>
              <a:t>  assessed using a mail/telephone questionnaire survey. Parents and guardians considered all of the children to be healthy. With the exception of one child with Down's syndrome, all children were thought to have normal development compared to their siblings and similar age children.</a:t>
            </a:r>
            <a:endParaRPr lang="en-US"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15i.jpg"/>
          <p:cNvPicPr>
            <a:picLocks noChangeAspect="1"/>
          </p:cNvPicPr>
          <p:nvPr/>
        </p:nvPicPr>
        <p:blipFill>
          <a:blip r:embed="rId2" cstate="print"/>
          <a:stretch>
            <a:fillRect/>
          </a:stretch>
        </p:blipFill>
        <p:spPr>
          <a:xfrm>
            <a:off x="2555776" y="1196752"/>
            <a:ext cx="5334000" cy="434340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714480" y="1071546"/>
            <a:ext cx="7000925" cy="1754326"/>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Ovarian cancer in pregnancy</a:t>
            </a:r>
            <a:endParaRPr lang="en-US" sz="54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14480" y="428604"/>
            <a:ext cx="7143800" cy="3046988"/>
          </a:xfrm>
          <a:prstGeom prst="rect">
            <a:avLst/>
          </a:prstGeom>
          <a:noFill/>
        </p:spPr>
        <p:txBody>
          <a:bodyPr wrap="square" rtlCol="0">
            <a:spAutoFit/>
          </a:bodyPr>
          <a:lstStyle/>
          <a:p>
            <a:r>
              <a:rPr lang="en-US" sz="3200" b="1" dirty="0" smtClean="0"/>
              <a:t>Size adnexal mass in the time of diagnoses  is inversely related to the likelihood spontaneous regression  only 6% of mass d&lt;6cm  persisted during serial examination </a:t>
            </a:r>
            <a:endParaRPr lang="en-US" sz="3200" b="1"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928794" y="357166"/>
            <a:ext cx="6786610" cy="4832092"/>
          </a:xfrm>
          <a:prstGeom prst="rect">
            <a:avLst/>
          </a:prstGeom>
          <a:noFill/>
        </p:spPr>
        <p:txBody>
          <a:bodyPr wrap="square" rtlCol="0">
            <a:spAutoFit/>
          </a:bodyPr>
          <a:lstStyle/>
          <a:p>
            <a:r>
              <a:rPr lang="en-US" sz="2800" b="1" dirty="0" smtClean="0"/>
              <a:t>Smaller than 10cm simple  unilateral no ascites  : follow to 18 weeks  if persist or growth . Surgical exploration </a:t>
            </a:r>
          </a:p>
          <a:p>
            <a:endParaRPr lang="en-US" sz="2800" b="1" dirty="0" smtClean="0"/>
          </a:p>
          <a:p>
            <a:r>
              <a:rPr lang="en-US" sz="2800" b="1" dirty="0" smtClean="0"/>
              <a:t>Mass&gt;5cm  complex , bilateral complex  papillation .</a:t>
            </a:r>
          </a:p>
          <a:p>
            <a:r>
              <a:rPr lang="en-US" sz="2800" b="1" dirty="0" smtClean="0"/>
              <a:t>  follow by sornography if persist  at 18 weeks or increase  30- 50% in size at any points in gestation  surgery recommended   </a:t>
            </a:r>
            <a:endParaRPr lang="en-US" sz="2800" b="1"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14480" y="714356"/>
            <a:ext cx="7215238" cy="3046988"/>
          </a:xfrm>
          <a:prstGeom prst="rect">
            <a:avLst/>
          </a:prstGeom>
        </p:spPr>
        <p:txBody>
          <a:bodyPr wrap="square">
            <a:spAutoFit/>
          </a:bodyPr>
          <a:lstStyle/>
          <a:p>
            <a:r>
              <a:rPr lang="en-US" sz="3200" b="1" dirty="0" smtClean="0"/>
              <a:t>INDICATIONS FOR SURGERY</a:t>
            </a:r>
          </a:p>
          <a:p>
            <a:r>
              <a:rPr lang="en-US" sz="3200" b="1" dirty="0" smtClean="0"/>
              <a:t> </a:t>
            </a:r>
          </a:p>
          <a:p>
            <a:r>
              <a:rPr lang="en-US" sz="3200" b="1" dirty="0" smtClean="0"/>
              <a:t>The solid or mixed solid and cystic’ ultrasound characteristics highly suspicious for malignancy on imaging</a:t>
            </a:r>
            <a:endParaRPr lang="en-US" sz="3200" b="1"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85918" y="571480"/>
            <a:ext cx="6715172" cy="1938992"/>
          </a:xfrm>
          <a:prstGeom prst="rect">
            <a:avLst/>
          </a:prstGeom>
          <a:noFill/>
        </p:spPr>
        <p:txBody>
          <a:bodyPr wrap="square" rtlCol="0">
            <a:spAutoFit/>
          </a:bodyPr>
          <a:lstStyle/>
          <a:p>
            <a:pPr algn="ctr"/>
            <a:r>
              <a:rPr lang="en-US" sz="4000" b="1" dirty="0" smtClean="0"/>
              <a:t>The optimum time  for surgical intervention is </a:t>
            </a:r>
          </a:p>
          <a:p>
            <a:pPr algn="ctr"/>
            <a:r>
              <a:rPr lang="en-US" sz="4000" b="1" dirty="0" smtClean="0"/>
              <a:t>16-18 weeks</a:t>
            </a:r>
            <a:endParaRPr lang="en-US" sz="4000" b="1"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14480" y="357166"/>
            <a:ext cx="7143800" cy="4832092"/>
          </a:xfrm>
          <a:prstGeom prst="rect">
            <a:avLst/>
          </a:prstGeom>
          <a:noFill/>
        </p:spPr>
        <p:txBody>
          <a:bodyPr wrap="square" rtlCol="0">
            <a:spAutoFit/>
          </a:bodyPr>
          <a:lstStyle/>
          <a:p>
            <a:r>
              <a:rPr lang="en-US" sz="2800" b="1" dirty="0" smtClean="0"/>
              <a:t>Ovarian tumor in pregnancy is with increase risk rupture  and torsion and incidence abortion and preterm increase </a:t>
            </a:r>
          </a:p>
          <a:p>
            <a:endParaRPr lang="en-US" sz="2800" b="1" dirty="0" smtClean="0"/>
          </a:p>
          <a:p>
            <a:r>
              <a:rPr lang="en-US" sz="2800" b="1" dirty="0" smtClean="0"/>
              <a:t>Most torsion occurred when  the uterus is rising  at rapid  rate (8-16) weeks and in involution uterus (puerperal)</a:t>
            </a:r>
          </a:p>
          <a:p>
            <a:r>
              <a:rPr lang="en-US" sz="2800" b="1" dirty="0" smtClean="0"/>
              <a:t>Trauma of labor  may cause  hemorrhage  and necroses</a:t>
            </a:r>
            <a:endParaRPr lang="en-US" sz="2800" b="1"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714348" y="3571876"/>
            <a:ext cx="1000100" cy="10001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txBox="1">
            <a:spLocks noChangeArrowheads="1"/>
          </p:cNvSpPr>
          <p:nvPr/>
        </p:nvSpPr>
        <p:spPr>
          <a:xfrm>
            <a:off x="1714480" y="500042"/>
            <a:ext cx="6572296" cy="1428760"/>
          </a:xfrm>
          <a:prstGeom prst="rect">
            <a:avLst/>
          </a:prstGeom>
        </p:spPr>
        <p:txBody>
          <a:bodyPr vert="horz"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effectLst/>
                <a:uLnTx/>
                <a:uFillTx/>
                <a:latin typeface="+mj-lt"/>
                <a:ea typeface="+mj-ea"/>
                <a:cs typeface="+mj-cs"/>
              </a:rPr>
              <a:t>Benign ovarian tumor in pregnancy </a:t>
            </a:r>
            <a:br>
              <a:rPr kumimoji="0" lang="en-US" sz="3000" b="1" i="0" u="none" strike="noStrike" kern="1200" cap="small" spc="0" normalizeH="0" baseline="0" noProof="0" dirty="0" smtClean="0">
                <a:ln>
                  <a:noFill/>
                </a:ln>
                <a:effectLst/>
                <a:uLnTx/>
                <a:uFillTx/>
                <a:latin typeface="+mj-lt"/>
                <a:ea typeface="+mj-ea"/>
                <a:cs typeface="+mj-cs"/>
              </a:rPr>
            </a:br>
            <a:endParaRPr kumimoji="0" lang="en-US" sz="3000" b="1" i="0" u="none" strike="noStrike" kern="1200" cap="small" spc="0" normalizeH="0" baseline="0" noProof="0" dirty="0" smtClean="0">
              <a:ln>
                <a:noFill/>
              </a:ln>
              <a:effectLst/>
              <a:uLnTx/>
              <a:uFillTx/>
              <a:latin typeface="+mj-lt"/>
              <a:ea typeface="+mj-ea"/>
              <a:cs typeface="+mj-cs"/>
            </a:endParaRPr>
          </a:p>
        </p:txBody>
      </p:sp>
      <p:sp>
        <p:nvSpPr>
          <p:cNvPr id="4" name="Rectangle 3"/>
          <p:cNvSpPr txBox="1">
            <a:spLocks noChangeArrowheads="1"/>
          </p:cNvSpPr>
          <p:nvPr/>
        </p:nvSpPr>
        <p:spPr>
          <a:xfrm>
            <a:off x="1785918" y="1714488"/>
            <a:ext cx="6486516" cy="2714644"/>
          </a:xfrm>
          <a:prstGeom prst="rect">
            <a:avLst/>
          </a:prstGeom>
          <a:noFill/>
          <a:ln>
            <a:noFill/>
          </a:ln>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Simple cyst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Dermoid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Luteoma of pregnancy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The theca </a:t>
            </a:r>
            <a:r>
              <a:rPr kumimoji="0" lang="en-US" sz="1800" b="1" i="0" u="none" strike="noStrike" kern="1200" cap="none" spc="0" normalizeH="0" baseline="0" noProof="0" dirty="0" smtClean="0">
                <a:ln>
                  <a:noFill/>
                </a:ln>
                <a:effectLst/>
                <a:uLnTx/>
                <a:uFillTx/>
                <a:latin typeface="+mn-lt"/>
                <a:ea typeface="+mn-ea"/>
                <a:cs typeface="+mn-cs"/>
              </a:rPr>
              <a:t>luteal cyst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effectLst/>
                <a:uLnTx/>
                <a:uFillTx/>
                <a:latin typeface="+mn-lt"/>
                <a:ea typeface="+mn-ea"/>
                <a:cs typeface="+mn-cs"/>
              </a:rPr>
              <a:t>Hyper reaction luteinalis cyst</a:t>
            </a:r>
          </a:p>
        </p:txBody>
      </p:sp>
      <p:sp>
        <p:nvSpPr>
          <p:cNvPr id="7" name="Rectangle 6"/>
          <p:cNvSpPr/>
          <p:nvPr/>
        </p:nvSpPr>
        <p:spPr>
          <a:xfrm>
            <a:off x="1857356" y="3571876"/>
            <a:ext cx="4929206" cy="369332"/>
          </a:xfrm>
          <a:prstGeom prst="rect">
            <a:avLst/>
          </a:prstGeom>
        </p:spPr>
        <p:txBody>
          <a:bodyPr wrap="square">
            <a:spAutoFit/>
          </a:bodyPr>
          <a:lstStyle/>
          <a:p>
            <a:r>
              <a:rPr lang="en-US" b="1" dirty="0" smtClean="0"/>
              <a:t>serous or mucinous cystadenomas</a:t>
            </a: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2264</TotalTime>
  <Words>3912</Words>
  <Application>Microsoft Office PowerPoint</Application>
  <PresentationFormat>On-screen Show (4:3)</PresentationFormat>
  <Paragraphs>402</Paragraphs>
  <Slides>142</Slides>
  <Notes>6</Notes>
  <HiddenSlides>0</HiddenSlides>
  <MMClips>0</MMClips>
  <ScaleCrop>false</ScaleCrop>
  <HeadingPairs>
    <vt:vector size="4" baseType="variant">
      <vt:variant>
        <vt:lpstr>Theme</vt:lpstr>
      </vt:variant>
      <vt:variant>
        <vt:i4>1</vt:i4>
      </vt:variant>
      <vt:variant>
        <vt:lpstr>Slide Titles</vt:lpstr>
      </vt:variant>
      <vt:variant>
        <vt:i4>142</vt:i4>
      </vt:variant>
    </vt:vector>
  </HeadingPairs>
  <TitlesOfParts>
    <vt:vector size="143"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Zohreh</dc:creator>
  <cp:lastModifiedBy>Zohreh</cp:lastModifiedBy>
  <cp:revision>252</cp:revision>
  <dcterms:created xsi:type="dcterms:W3CDTF">2010-08-16T15:44:35Z</dcterms:created>
  <dcterms:modified xsi:type="dcterms:W3CDTF">2010-09-15T15:15:47Z</dcterms:modified>
</cp:coreProperties>
</file>